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handoutMasterIdLst>
    <p:handoutMasterId r:id="rId16"/>
  </p:handoutMasterIdLst>
  <p:sldIdLst>
    <p:sldId id="257" r:id="rId2"/>
    <p:sldId id="277" r:id="rId3"/>
    <p:sldId id="281" r:id="rId4"/>
    <p:sldId id="265" r:id="rId5"/>
    <p:sldId id="271" r:id="rId6"/>
    <p:sldId id="275" r:id="rId7"/>
    <p:sldId id="276" r:id="rId8"/>
    <p:sldId id="260" r:id="rId9"/>
    <p:sldId id="273" r:id="rId10"/>
    <p:sldId id="263" r:id="rId11"/>
    <p:sldId id="279" r:id="rId12"/>
    <p:sldId id="282" r:id="rId13"/>
    <p:sldId id="283" r:id="rId14"/>
  </p:sldIdLst>
  <p:sldSz cx="9144000" cy="6858000" type="screen4x3"/>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578" autoAdjust="0"/>
    <p:restoredTop sz="86491" autoAdjust="0"/>
  </p:normalViewPr>
  <p:slideViewPr>
    <p:cSldViewPr>
      <p:cViewPr varScale="1">
        <p:scale>
          <a:sx n="63" d="100"/>
          <a:sy n="63" d="100"/>
        </p:scale>
        <p:origin x="-136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13302"/>
    </p:cViewPr>
  </p:sorterViewPr>
  <p:notesViewPr>
    <p:cSldViewPr>
      <p:cViewPr varScale="1">
        <p:scale>
          <a:sx n="51" d="100"/>
          <a:sy n="51" d="100"/>
        </p:scale>
        <p:origin x="-3012" y="-108"/>
      </p:cViewPr>
      <p:guideLst>
        <p:guide orient="horz" pos="3131"/>
        <p:guide pos="21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0525"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29050" y="0"/>
            <a:ext cx="2930525" cy="496888"/>
          </a:xfrm>
          <a:prstGeom prst="rect">
            <a:avLst/>
          </a:prstGeom>
        </p:spPr>
        <p:txBody>
          <a:bodyPr vert="horz" lIns="91440" tIns="45720" rIns="91440" bIns="45720" rtlCol="0"/>
          <a:lstStyle>
            <a:lvl1pPr algn="r">
              <a:defRPr sz="1200"/>
            </a:lvl1pPr>
          </a:lstStyle>
          <a:p>
            <a:fld id="{2C5972D3-C187-49EB-82C4-A760A7042D0C}" type="datetimeFigureOut">
              <a:rPr lang="en-GB" smtClean="0"/>
              <a:pPr/>
              <a:t>14/09/2011</a:t>
            </a:fld>
            <a:endParaRPr lang="en-GB" dirty="0"/>
          </a:p>
        </p:txBody>
      </p:sp>
      <p:sp>
        <p:nvSpPr>
          <p:cNvPr id="4" name="Footer Placeholder 3"/>
          <p:cNvSpPr>
            <a:spLocks noGrp="1"/>
          </p:cNvSpPr>
          <p:nvPr>
            <p:ph type="ftr" sz="quarter" idx="2"/>
          </p:nvPr>
        </p:nvSpPr>
        <p:spPr>
          <a:xfrm>
            <a:off x="0" y="9444038"/>
            <a:ext cx="2930525" cy="4968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29050" y="9444038"/>
            <a:ext cx="2930525" cy="496887"/>
          </a:xfrm>
          <a:prstGeom prst="rect">
            <a:avLst/>
          </a:prstGeom>
        </p:spPr>
        <p:txBody>
          <a:bodyPr vert="horz" lIns="91440" tIns="45720" rIns="91440" bIns="45720" rtlCol="0" anchor="b"/>
          <a:lstStyle>
            <a:lvl1pPr algn="r">
              <a:defRPr sz="1200"/>
            </a:lvl1pPr>
          </a:lstStyle>
          <a:p>
            <a:fld id="{C81E4848-7251-488F-A248-37A4AB709D03}" type="slidenum">
              <a:rPr lang="en-GB" smtClean="0"/>
              <a:pPr/>
              <a:t>‹#›</a:t>
            </a:fld>
            <a:endParaRPr lang="en-GB" dirty="0"/>
          </a:p>
        </p:txBody>
      </p:sp>
    </p:spTree>
    <p:extLst>
      <p:ext uri="{BB962C8B-B14F-4D97-AF65-F5344CB8AC3E}">
        <p14:creationId xmlns:p14="http://schemas.microsoft.com/office/powerpoint/2010/main" val="76293217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0A69ACF7-D7AC-4FED-BF16-9441C72EBF14}" type="datetimeFigureOut">
              <a:rPr lang="en-US" smtClean="0"/>
              <a:pPr/>
              <a:t>9/14/2011</a:t>
            </a:fld>
            <a:endParaRPr lang="en-US" dirty="0"/>
          </a:p>
        </p:txBody>
      </p:sp>
      <p:sp>
        <p:nvSpPr>
          <p:cNvPr id="4" name="Slide Image Placeholder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6117" y="4722694"/>
            <a:ext cx="5408930" cy="447413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119494F1-5985-4352-9019-17FE38096BDA}" type="slidenum">
              <a:rPr lang="en-US" smtClean="0"/>
              <a:pPr/>
              <a:t>‹#›</a:t>
            </a:fld>
            <a:endParaRPr lang="en-US" dirty="0"/>
          </a:p>
        </p:txBody>
      </p:sp>
    </p:spTree>
    <p:extLst>
      <p:ext uri="{BB962C8B-B14F-4D97-AF65-F5344CB8AC3E}">
        <p14:creationId xmlns:p14="http://schemas.microsoft.com/office/powerpoint/2010/main" val="204104256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p>
        </p:txBody>
      </p:sp>
      <p:sp>
        <p:nvSpPr>
          <p:cNvPr id="4" name="Slide Number Placeholder 3"/>
          <p:cNvSpPr>
            <a:spLocks noGrp="1"/>
          </p:cNvSpPr>
          <p:nvPr>
            <p:ph type="sldNum" sz="quarter" idx="10"/>
          </p:nvPr>
        </p:nvSpPr>
        <p:spPr/>
        <p:txBody>
          <a:bodyPr/>
          <a:lstStyle/>
          <a:p>
            <a:fld id="{510012DC-0D3E-4C21-9B15-EB7737A67060}" type="slidenum">
              <a:rPr lang="en-US">
                <a:solidFill>
                  <a:prstClr val="black"/>
                </a:solidFill>
              </a:rPr>
              <a:pPr/>
              <a:t>1</a:t>
            </a:fld>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9494F1-5985-4352-9019-17FE38096BDA}" type="slidenum">
              <a:rPr lang="en-US" smtClean="0"/>
              <a:pPr/>
              <a:t>4</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9494F1-5985-4352-9019-17FE38096BDA}" type="slidenum">
              <a:rPr lang="en-US" smtClean="0"/>
              <a:pPr/>
              <a:t>8</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9494F1-5985-4352-9019-17FE38096BDA}" type="slidenum">
              <a:rPr lang="en-US" smtClean="0"/>
              <a:pPr/>
              <a:t>10</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F87F6B1-53CC-41BC-BD59-336822E0681C}" type="datetime1">
              <a:rPr lang="en-US" smtClean="0"/>
              <a:pPr/>
              <a:t>9/14/2011</a:t>
            </a:fld>
            <a:endParaRPr lang="en-US" dirty="0"/>
          </a:p>
        </p:txBody>
      </p:sp>
      <p:sp>
        <p:nvSpPr>
          <p:cNvPr id="5" name="Footer Placeholder 4"/>
          <p:cNvSpPr>
            <a:spLocks noGrp="1"/>
          </p:cNvSpPr>
          <p:nvPr>
            <p:ph type="ftr" sz="quarter" idx="11"/>
          </p:nvPr>
        </p:nvSpPr>
        <p:spPr/>
        <p:txBody>
          <a:bodyPr/>
          <a:lstStyle/>
          <a:p>
            <a:r>
              <a:rPr lang="en-GB" dirty="0" smtClean="0">
                <a:solidFill>
                  <a:srgbClr val="7FD13B">
                    <a:tint val="20000"/>
                  </a:srgbClr>
                </a:solidFill>
              </a:rPr>
              <a:t>You Are Nigerian! Are You Dot .NG ?</a:t>
            </a:r>
            <a:endParaRPr lang="en-US" dirty="0">
              <a:solidFill>
                <a:srgbClr val="7FD13B">
                  <a:tint val="20000"/>
                </a:srgbClr>
              </a:solidFill>
            </a:endParaRPr>
          </a:p>
        </p:txBody>
      </p:sp>
      <p:sp>
        <p:nvSpPr>
          <p:cNvPr id="6" name="Slide Number Placeholder 5"/>
          <p:cNvSpPr>
            <a:spLocks noGrp="1"/>
          </p:cNvSpPr>
          <p:nvPr>
            <p:ph type="sldNum" sz="quarter" idx="12"/>
          </p:nvPr>
        </p:nvSpPr>
        <p:spPr/>
        <p:txBody>
          <a:bodyPr/>
          <a:lstStyle/>
          <a:p>
            <a:fld id="{DF841522-1CA8-49E9-AB0A-A8C516172BA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81ACB9-5D97-4B4C-A561-F55C041679D7}" type="datetime1">
              <a:rPr lang="en-US" smtClean="0">
                <a:solidFill>
                  <a:prstClr val="black"/>
                </a:solidFill>
              </a:rPr>
              <a:pPr/>
              <a:t>9/14/2011</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GB" dirty="0" smtClean="0">
                <a:solidFill>
                  <a:prstClr val="black"/>
                </a:solidFill>
              </a:rPr>
              <a:t>You Are Nigerian! Are You Dot .NG ?</a:t>
            </a:r>
            <a:endParaRPr lang="en-US" dirty="0">
              <a:solidFill>
                <a:prstClr val="black"/>
              </a:solidFill>
            </a:endParaRPr>
          </a:p>
        </p:txBody>
      </p:sp>
      <p:sp>
        <p:nvSpPr>
          <p:cNvPr id="6" name="Slide Number Placeholder 5"/>
          <p:cNvSpPr>
            <a:spLocks noGrp="1"/>
          </p:cNvSpPr>
          <p:nvPr>
            <p:ph type="sldNum" sz="quarter" idx="12"/>
          </p:nvPr>
        </p:nvSpPr>
        <p:spPr/>
        <p:txBody>
          <a:bodyPr/>
          <a:lstStyle/>
          <a:p>
            <a:fld id="{DF841522-1CA8-49E9-AB0A-A8C516172BA2}"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1CF7E8BD-A17C-4115-96F4-4B8A8C02DDDF}" type="datetime1">
              <a:rPr lang="en-US" smtClean="0">
                <a:solidFill>
                  <a:prstClr val="black"/>
                </a:solidFill>
              </a:rPr>
              <a:pPr/>
              <a:t>9/14/2011</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GB" dirty="0" smtClean="0">
                <a:solidFill>
                  <a:prstClr val="black"/>
                </a:solidFill>
              </a:rPr>
              <a:t>You Are Nigerian! Are You Dot .NG ?</a:t>
            </a:r>
            <a:endParaRPr lang="en-US" dirty="0">
              <a:solidFill>
                <a:prstClr val="black"/>
              </a:solidFill>
            </a:endParaRPr>
          </a:p>
        </p:txBody>
      </p:sp>
      <p:sp>
        <p:nvSpPr>
          <p:cNvPr id="6" name="Slide Number Placeholder 5"/>
          <p:cNvSpPr>
            <a:spLocks noGrp="1"/>
          </p:cNvSpPr>
          <p:nvPr>
            <p:ph type="sldNum" sz="quarter" idx="12"/>
          </p:nvPr>
        </p:nvSpPr>
        <p:spPr/>
        <p:txBody>
          <a:bodyPr/>
          <a:lstStyle/>
          <a:p>
            <a:fld id="{DF841522-1CA8-49E9-AB0A-A8C516172BA2}" type="slidenum">
              <a:rPr lang="en-US" smtClean="0">
                <a:solidFill>
                  <a:prstClr val="black"/>
                </a:solidFill>
              </a:rPr>
              <a:pPr/>
              <a:t>‹#›</a:t>
            </a:fld>
            <a:endParaRPr lang="en-US" dirty="0">
              <a:solidFill>
                <a:prstClr val="black"/>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IRA Them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C92B1FBD-D294-4E23-8E09-FDF9AD83989D}" type="datetime1">
              <a:rPr lang="en-US" smtClean="0">
                <a:solidFill>
                  <a:prstClr val="black"/>
                </a:solidFill>
              </a:rPr>
              <a:pPr/>
              <a:t>9/14/2011</a:t>
            </a:fld>
            <a:endParaRPr lang="en-US" dirty="0">
              <a:solidFill>
                <a:prstClr val="black"/>
              </a:solidFill>
            </a:endParaRPr>
          </a:p>
        </p:txBody>
      </p:sp>
      <p:sp>
        <p:nvSpPr>
          <p:cNvPr id="5" name="Footer Placeholder 4"/>
          <p:cNvSpPr>
            <a:spLocks noGrp="1"/>
          </p:cNvSpPr>
          <p:nvPr>
            <p:ph type="ftr" sz="quarter" idx="11"/>
          </p:nvPr>
        </p:nvSpPr>
        <p:spPr/>
        <p:txBody>
          <a:bodyPr/>
          <a:lstStyle>
            <a:lvl1pPr>
              <a:defRPr sz="1800" b="1">
                <a:solidFill>
                  <a:schemeClr val="accent3">
                    <a:lumMod val="50000"/>
                  </a:schemeClr>
                </a:solidFill>
              </a:defRPr>
            </a:lvl1pPr>
          </a:lstStyle>
          <a:p>
            <a:r>
              <a:rPr lang="en-GB" dirty="0" smtClean="0"/>
              <a:t>You Are Nigerian! Are You Dot .NG ?</a:t>
            </a:r>
            <a:endParaRPr lang="en-US" dirty="0"/>
          </a:p>
        </p:txBody>
      </p:sp>
      <p:sp>
        <p:nvSpPr>
          <p:cNvPr id="6" name="Slide Number Placeholder 5"/>
          <p:cNvSpPr>
            <a:spLocks noGrp="1"/>
          </p:cNvSpPr>
          <p:nvPr>
            <p:ph type="sldNum" sz="quarter" idx="12"/>
          </p:nvPr>
        </p:nvSpPr>
        <p:spPr/>
        <p:txBody>
          <a:bodyPr/>
          <a:lstStyle/>
          <a:p>
            <a:fld id="{DF841522-1CA8-49E9-AB0A-A8C516172BA2}" type="slidenum">
              <a:rPr lang="en-US" smtClean="0">
                <a:solidFill>
                  <a:prstClr val="black"/>
                </a:solidFill>
              </a:rPr>
              <a:pPr/>
              <a:t>‹#›</a:t>
            </a:fld>
            <a:endParaRPr lang="en-US" dirty="0">
              <a:solidFill>
                <a:prstClr val="black"/>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62801" y="6248400"/>
            <a:ext cx="1143000" cy="452567"/>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C92F37-7C97-4277-BDC5-7DFCECF00268}" type="datetime1">
              <a:rPr lang="en-US" smtClean="0">
                <a:solidFill>
                  <a:prstClr val="white"/>
                </a:solidFill>
              </a:rPr>
              <a:pPr/>
              <a:t>9/14/2011</a:t>
            </a:fld>
            <a:endParaRPr lang="en-US" dirty="0">
              <a:solidFill>
                <a:prstClr val="white"/>
              </a:solidFill>
            </a:endParaRPr>
          </a:p>
        </p:txBody>
      </p:sp>
      <p:sp>
        <p:nvSpPr>
          <p:cNvPr id="5" name="Footer Placeholder 4"/>
          <p:cNvSpPr>
            <a:spLocks noGrp="1"/>
          </p:cNvSpPr>
          <p:nvPr>
            <p:ph type="ftr" sz="quarter" idx="11"/>
          </p:nvPr>
        </p:nvSpPr>
        <p:spPr/>
        <p:txBody>
          <a:bodyPr/>
          <a:lstStyle/>
          <a:p>
            <a:r>
              <a:rPr lang="en-GB" dirty="0" smtClean="0">
                <a:solidFill>
                  <a:prstClr val="white"/>
                </a:solidFill>
              </a:rPr>
              <a:t>You Are Nigerian! Are You Dot .NG ?</a:t>
            </a:r>
            <a:endParaRPr lang="en-US" dirty="0">
              <a:solidFill>
                <a:prstClr val="white"/>
              </a:solidFill>
            </a:endParaRPr>
          </a:p>
        </p:txBody>
      </p:sp>
      <p:sp>
        <p:nvSpPr>
          <p:cNvPr id="6" name="Slide Number Placeholder 5"/>
          <p:cNvSpPr>
            <a:spLocks noGrp="1"/>
          </p:cNvSpPr>
          <p:nvPr>
            <p:ph type="sldNum" sz="quarter" idx="12"/>
          </p:nvPr>
        </p:nvSpPr>
        <p:spPr/>
        <p:txBody>
          <a:bodyPr/>
          <a:lstStyle/>
          <a:p>
            <a:fld id="{DF841522-1CA8-49E9-AB0A-A8C516172BA2}" type="slidenum">
              <a:rPr lang="en-US" smtClean="0">
                <a:solidFill>
                  <a:prstClr val="white"/>
                </a:solidFill>
              </a:rPr>
              <a:pPr/>
              <a:t>‹#›</a:t>
            </a:fld>
            <a:endParaRPr lang="en-US" dirty="0">
              <a:solidFill>
                <a:prstClr val="white"/>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E64AE30-E109-483A-B606-385EAEB1A923}" type="datetime1">
              <a:rPr lang="en-US" smtClean="0">
                <a:solidFill>
                  <a:prstClr val="white"/>
                </a:solidFill>
              </a:rPr>
              <a:pPr/>
              <a:t>9/14/2011</a:t>
            </a:fld>
            <a:endParaRPr lang="en-US" dirty="0">
              <a:solidFill>
                <a:prstClr val="white"/>
              </a:solidFill>
            </a:endParaRPr>
          </a:p>
        </p:txBody>
      </p:sp>
      <p:sp>
        <p:nvSpPr>
          <p:cNvPr id="6" name="Footer Placeholder 5"/>
          <p:cNvSpPr>
            <a:spLocks noGrp="1"/>
          </p:cNvSpPr>
          <p:nvPr>
            <p:ph type="ftr" sz="quarter" idx="11"/>
          </p:nvPr>
        </p:nvSpPr>
        <p:spPr/>
        <p:txBody>
          <a:bodyPr/>
          <a:lstStyle/>
          <a:p>
            <a:r>
              <a:rPr lang="en-GB" dirty="0" smtClean="0">
                <a:solidFill>
                  <a:prstClr val="white"/>
                </a:solidFill>
              </a:rPr>
              <a:t>You Are Nigerian! Are You Dot .NG ?</a:t>
            </a:r>
            <a:endParaRPr lang="en-US" dirty="0">
              <a:solidFill>
                <a:prstClr val="white"/>
              </a:solidFill>
            </a:endParaRPr>
          </a:p>
        </p:txBody>
      </p:sp>
      <p:sp>
        <p:nvSpPr>
          <p:cNvPr id="7" name="Slide Number Placeholder 6"/>
          <p:cNvSpPr>
            <a:spLocks noGrp="1"/>
          </p:cNvSpPr>
          <p:nvPr>
            <p:ph type="sldNum" sz="quarter" idx="12"/>
          </p:nvPr>
        </p:nvSpPr>
        <p:spPr/>
        <p:txBody>
          <a:bodyPr/>
          <a:lstStyle/>
          <a:p>
            <a:fld id="{DF841522-1CA8-49E9-AB0A-A8C516172BA2}" type="slidenum">
              <a:rPr lang="en-US" smtClean="0">
                <a:solidFill>
                  <a:prstClr val="white"/>
                </a:solidFill>
              </a:rPr>
              <a:pPr/>
              <a:t>‹#›</a:t>
            </a:fld>
            <a:endParaRPr lang="en-US" dirty="0">
              <a:solidFill>
                <a:prstClr val="white"/>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05E3800-58E2-4F98-A65F-F7118E665ACB}" type="datetime1">
              <a:rPr lang="en-US" smtClean="0">
                <a:solidFill>
                  <a:prstClr val="black"/>
                </a:solidFill>
              </a:rPr>
              <a:pPr/>
              <a:t>9/14/2011</a:t>
            </a:fld>
            <a:endParaRPr lang="en-US" dirty="0">
              <a:solidFill>
                <a:prstClr val="black"/>
              </a:solidFill>
            </a:endParaRPr>
          </a:p>
        </p:txBody>
      </p:sp>
      <p:sp>
        <p:nvSpPr>
          <p:cNvPr id="8" name="Footer Placeholder 7"/>
          <p:cNvSpPr>
            <a:spLocks noGrp="1"/>
          </p:cNvSpPr>
          <p:nvPr>
            <p:ph type="ftr" sz="quarter" idx="11"/>
          </p:nvPr>
        </p:nvSpPr>
        <p:spPr/>
        <p:txBody>
          <a:bodyPr/>
          <a:lstStyle/>
          <a:p>
            <a:r>
              <a:rPr lang="en-GB" dirty="0" smtClean="0">
                <a:solidFill>
                  <a:prstClr val="black"/>
                </a:solidFill>
              </a:rPr>
              <a:t>You Are Nigerian! Are You Dot .NG ?</a:t>
            </a:r>
            <a:endParaRPr lang="en-US" dirty="0">
              <a:solidFill>
                <a:prstClr val="black"/>
              </a:solidFill>
            </a:endParaRPr>
          </a:p>
        </p:txBody>
      </p:sp>
      <p:sp>
        <p:nvSpPr>
          <p:cNvPr id="9" name="Slide Number Placeholder 8"/>
          <p:cNvSpPr>
            <a:spLocks noGrp="1"/>
          </p:cNvSpPr>
          <p:nvPr>
            <p:ph type="sldNum" sz="quarter" idx="12"/>
          </p:nvPr>
        </p:nvSpPr>
        <p:spPr/>
        <p:txBody>
          <a:bodyPr/>
          <a:lstStyle/>
          <a:p>
            <a:fld id="{DF841522-1CA8-49E9-AB0A-A8C516172BA2}"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295AAB-7B31-4A75-B368-C06E1647D745}" type="datetime1">
              <a:rPr lang="en-US" smtClean="0">
                <a:solidFill>
                  <a:prstClr val="white"/>
                </a:solidFill>
              </a:rPr>
              <a:pPr/>
              <a:t>9/14/2011</a:t>
            </a:fld>
            <a:endParaRPr lang="en-US" dirty="0">
              <a:solidFill>
                <a:prstClr val="white"/>
              </a:solidFill>
            </a:endParaRPr>
          </a:p>
        </p:txBody>
      </p:sp>
      <p:sp>
        <p:nvSpPr>
          <p:cNvPr id="4" name="Footer Placeholder 3"/>
          <p:cNvSpPr>
            <a:spLocks noGrp="1"/>
          </p:cNvSpPr>
          <p:nvPr>
            <p:ph type="ftr" sz="quarter" idx="11"/>
          </p:nvPr>
        </p:nvSpPr>
        <p:spPr/>
        <p:txBody>
          <a:bodyPr/>
          <a:lstStyle/>
          <a:p>
            <a:r>
              <a:rPr lang="en-GB" dirty="0" smtClean="0">
                <a:solidFill>
                  <a:prstClr val="white"/>
                </a:solidFill>
              </a:rPr>
              <a:t>You Are Nigerian! Are You Dot .NG ?</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DF841522-1CA8-49E9-AB0A-A8C516172BA2}" type="slidenum">
              <a:rPr lang="en-US" smtClean="0">
                <a:solidFill>
                  <a:prstClr val="white"/>
                </a:solidFill>
              </a:rPr>
              <a:pPr/>
              <a:t>‹#›</a:t>
            </a:fld>
            <a:endParaRPr lang="en-US" dirty="0">
              <a:solidFill>
                <a:prstClr val="white"/>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602B6F56-7895-4181-9D76-BBB79EBC7684}" type="datetime1">
              <a:rPr lang="en-US" smtClean="0"/>
              <a:pPr/>
              <a:t>9/14/2011</a:t>
            </a:fld>
            <a:endParaRPr lang="en-US" dirty="0"/>
          </a:p>
        </p:txBody>
      </p:sp>
      <p:sp>
        <p:nvSpPr>
          <p:cNvPr id="3" name="Footer Placeholder 2"/>
          <p:cNvSpPr>
            <a:spLocks noGrp="1"/>
          </p:cNvSpPr>
          <p:nvPr>
            <p:ph type="ftr" sz="quarter" idx="11"/>
          </p:nvPr>
        </p:nvSpPr>
        <p:spPr/>
        <p:txBody>
          <a:bodyPr/>
          <a:lstStyle/>
          <a:p>
            <a:r>
              <a:rPr lang="en-GB" dirty="0" smtClean="0"/>
              <a:t>You Are Nigerian! Are You Dot .NG ?</a:t>
            </a:r>
            <a:endParaRPr lang="en-US" dirty="0"/>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3CB6C896-C4FA-4151-9392-533C3F05F857}" type="datetime1">
              <a:rPr lang="en-US" smtClean="0">
                <a:solidFill>
                  <a:prstClr val="black"/>
                </a:solidFill>
              </a:rPr>
              <a:pPr/>
              <a:t>9/14/2011</a:t>
            </a:fld>
            <a:endParaRPr lang="en-US" dirty="0">
              <a:solidFill>
                <a:prstClr val="black"/>
              </a:solidFill>
            </a:endParaRPr>
          </a:p>
        </p:txBody>
      </p:sp>
      <p:sp>
        <p:nvSpPr>
          <p:cNvPr id="6" name="Footer Placeholder 5"/>
          <p:cNvSpPr>
            <a:spLocks noGrp="1"/>
          </p:cNvSpPr>
          <p:nvPr>
            <p:ph type="ftr" sz="quarter" idx="11"/>
          </p:nvPr>
        </p:nvSpPr>
        <p:spPr/>
        <p:txBody>
          <a:bodyPr/>
          <a:lstStyle/>
          <a:p>
            <a:r>
              <a:rPr lang="en-GB" dirty="0" smtClean="0">
                <a:solidFill>
                  <a:prstClr val="black"/>
                </a:solidFill>
              </a:rPr>
              <a:t>You Are Nigerian! Are You Dot .NG ?</a:t>
            </a:r>
            <a:endParaRPr lang="en-US" dirty="0">
              <a:solidFill>
                <a:prstClr val="black"/>
              </a:solidFill>
            </a:endParaRPr>
          </a:p>
        </p:txBody>
      </p:sp>
      <p:sp>
        <p:nvSpPr>
          <p:cNvPr id="7" name="Slide Number Placeholder 6"/>
          <p:cNvSpPr>
            <a:spLocks noGrp="1"/>
          </p:cNvSpPr>
          <p:nvPr>
            <p:ph type="sldNum" sz="quarter" idx="12"/>
          </p:nvPr>
        </p:nvSpPr>
        <p:spPr/>
        <p:txBody>
          <a:bodyPr/>
          <a:lstStyle/>
          <a:p>
            <a:fld id="{DF841522-1CA8-49E9-AB0A-A8C516172BA2}" type="slidenum">
              <a:rPr lang="en-US" smtClean="0">
                <a:solidFill>
                  <a:prstClr val="black"/>
                </a:solidFill>
              </a:rPr>
              <a:pPr/>
              <a:t>‹#›</a:t>
            </a:fld>
            <a:endParaRPr lang="en-US" dirty="0">
              <a:solidFill>
                <a:prstClr val="black"/>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CFB8ED-1397-44BE-B8A0-24A155C5FDEE}" type="datetime1">
              <a:rPr lang="en-US" smtClean="0">
                <a:solidFill>
                  <a:prstClr val="white"/>
                </a:solidFill>
              </a:rPr>
              <a:pPr/>
              <a:t>9/14/2011</a:t>
            </a:fld>
            <a:endParaRPr lang="en-US" dirty="0">
              <a:solidFill>
                <a:prstClr val="white"/>
              </a:solidFill>
            </a:endParaRPr>
          </a:p>
        </p:txBody>
      </p:sp>
      <p:sp>
        <p:nvSpPr>
          <p:cNvPr id="6" name="Footer Placeholder 5"/>
          <p:cNvSpPr>
            <a:spLocks noGrp="1"/>
          </p:cNvSpPr>
          <p:nvPr>
            <p:ph type="ftr" sz="quarter" idx="11"/>
          </p:nvPr>
        </p:nvSpPr>
        <p:spPr/>
        <p:txBody>
          <a:bodyPr/>
          <a:lstStyle/>
          <a:p>
            <a:r>
              <a:rPr lang="en-GB" dirty="0" smtClean="0">
                <a:solidFill>
                  <a:prstClr val="white"/>
                </a:solidFill>
              </a:rPr>
              <a:t>You Are Nigerian! Are You Dot .NG ?</a:t>
            </a:r>
            <a:endParaRPr lang="en-US" dirty="0">
              <a:solidFill>
                <a:prstClr val="white"/>
              </a:solidFill>
            </a:endParaRPr>
          </a:p>
        </p:txBody>
      </p:sp>
      <p:sp>
        <p:nvSpPr>
          <p:cNvPr id="7" name="Slide Number Placeholder 6"/>
          <p:cNvSpPr>
            <a:spLocks noGrp="1"/>
          </p:cNvSpPr>
          <p:nvPr>
            <p:ph type="sldNum" sz="quarter" idx="12"/>
          </p:nvPr>
        </p:nvSpPr>
        <p:spPr/>
        <p:txBody>
          <a:bodyPr/>
          <a:lstStyle/>
          <a:p>
            <a:fld id="{DF841522-1CA8-49E9-AB0A-A8C516172BA2}" type="slidenum">
              <a:rPr lang="en-US" smtClean="0">
                <a:solidFill>
                  <a:prstClr val="white"/>
                </a:solidFill>
              </a:rPr>
              <a:pPr/>
              <a:t>‹#›</a:t>
            </a:fld>
            <a:endParaRPr lang="en-US" dirty="0">
              <a:solidFill>
                <a:prstClr val="white"/>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AB0B566-073A-4AD3-A732-697A1774D926}" type="datetime1">
              <a:rPr lang="en-US" smtClean="0">
                <a:solidFill>
                  <a:prstClr val="black"/>
                </a:solidFill>
              </a:rPr>
              <a:pPr/>
              <a:t>9/14/2011</a:t>
            </a:fld>
            <a:endParaRPr lang="en-US" dirty="0">
              <a:solidFill>
                <a:prstClr val="black"/>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r>
              <a:rPr lang="en-GB" dirty="0" smtClean="0"/>
              <a:t>You Are Nigerian! Are You Dot .NG ?</a:t>
            </a:r>
            <a:endParaRPr lang="en-US" dirty="0" smtClean="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DF841522-1CA8-49E9-AB0A-A8C516172BA2}" type="slidenum">
              <a:rPr lang="en-US" smtClean="0">
                <a:solidFill>
                  <a:prstClr val="black"/>
                </a:solidFill>
              </a:rPr>
              <a:pPr/>
              <a:t>‹#›</a:t>
            </a:fld>
            <a:endParaRPr lang="en-US" dirty="0">
              <a:solidFill>
                <a:prstClr val="black"/>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hyperlink" Target="http://www.nira.org.ng/" TargetMode="External"/><Relationship Id="rId4" Type="http://schemas.openxmlformats.org/officeDocument/2006/relationships/hyperlink" Target="mailto:oodusan@nira.org.n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nira.org.n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admin@nira.org.ng" TargetMode="External"/><Relationship Id="rId2" Type="http://schemas.openxmlformats.org/officeDocument/2006/relationships/hyperlink" Target="http://www.nira.org.n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Switchto.ng-What, Why, How, When ?</a:t>
            </a:r>
            <a:endParaRPr lang="en-GB" b="1"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9000" y="5181600"/>
            <a:ext cx="1676400" cy="883509"/>
          </a:xfrm>
          <a:prstGeom prst="rect">
            <a:avLst/>
          </a:prstGeom>
        </p:spPr>
      </p:pic>
      <p:sp>
        <p:nvSpPr>
          <p:cNvPr id="3" name="TextBox 2"/>
          <p:cNvSpPr txBox="1"/>
          <p:nvPr/>
        </p:nvSpPr>
        <p:spPr>
          <a:xfrm>
            <a:off x="986971" y="2873276"/>
            <a:ext cx="7239000" cy="2677656"/>
          </a:xfrm>
          <a:prstGeom prst="rect">
            <a:avLst/>
          </a:prstGeom>
          <a:noFill/>
        </p:spPr>
        <p:txBody>
          <a:bodyPr wrap="square" rtlCol="0">
            <a:spAutoFit/>
          </a:bodyPr>
          <a:lstStyle/>
          <a:p>
            <a:pPr algn="ctr"/>
            <a:r>
              <a:rPr lang="en-GB" sz="2400" b="1" dirty="0" smtClean="0"/>
              <a:t>Ope Odusan</a:t>
            </a:r>
          </a:p>
          <a:p>
            <a:pPr algn="ctr"/>
            <a:r>
              <a:rPr lang="en-GB" sz="2400" b="1" dirty="0" smtClean="0"/>
              <a:t>Chief Operating Officer</a:t>
            </a:r>
          </a:p>
          <a:p>
            <a:pPr algn="ctr"/>
            <a:r>
              <a:rPr lang="en-GB" sz="2400" b="1" dirty="0"/>
              <a:t>Nigerian Internet Registration </a:t>
            </a:r>
            <a:r>
              <a:rPr lang="en-GB" sz="2400" b="1" dirty="0" smtClean="0"/>
              <a:t>Association</a:t>
            </a:r>
          </a:p>
          <a:p>
            <a:pPr algn="ctr"/>
            <a:r>
              <a:rPr lang="en-GB" sz="2400" b="1" dirty="0" smtClean="0">
                <a:hlinkClick r:id="rId4"/>
              </a:rPr>
              <a:t>oodusan@nira.org.ng</a:t>
            </a:r>
            <a:endParaRPr lang="en-GB" sz="2400" b="1" dirty="0" smtClean="0"/>
          </a:p>
          <a:p>
            <a:pPr algn="ctr"/>
            <a:r>
              <a:rPr lang="en-GB" sz="2400" b="1" dirty="0" smtClean="0">
                <a:hlinkClick r:id="rId5"/>
              </a:rPr>
              <a:t>http://www.nira.org.ng</a:t>
            </a:r>
            <a:endParaRPr lang="en-GB" sz="2400" b="1" dirty="0" smtClean="0"/>
          </a:p>
          <a:p>
            <a:pPr algn="ctr"/>
            <a:r>
              <a:rPr lang="en-GB" sz="2400" b="1" dirty="0" smtClean="0"/>
              <a:t>Tel: 0808 208 2766</a:t>
            </a:r>
          </a:p>
          <a:p>
            <a:pPr algn="ctr"/>
            <a:r>
              <a:rPr lang="en-GB" sz="2400" b="1" dirty="0" smtClean="0"/>
              <a:t>0700-CALL-NIRA</a:t>
            </a:r>
            <a:endParaRPr lang="en-GB" sz="2400" b="1" dirty="0"/>
          </a:p>
        </p:txBody>
      </p:sp>
      <p:sp>
        <p:nvSpPr>
          <p:cNvPr id="8" name="Footer Placeholder 7"/>
          <p:cNvSpPr>
            <a:spLocks noGrp="1"/>
          </p:cNvSpPr>
          <p:nvPr>
            <p:ph type="ftr" sz="quarter" idx="11"/>
          </p:nvPr>
        </p:nvSpPr>
        <p:spPr/>
        <p:txBody>
          <a:bodyPr/>
          <a:lstStyle/>
          <a:p>
            <a:r>
              <a:rPr lang="en-GB" dirty="0" smtClean="0">
                <a:solidFill>
                  <a:prstClr val="white"/>
                </a:solidFill>
              </a:rPr>
              <a:t>You Are Nigerian! Are You Dot .NG ?</a:t>
            </a:r>
            <a:endParaRPr lang="en-US" dirty="0">
              <a:solidFill>
                <a:prstClr val="white"/>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057400"/>
            <a:ext cx="7924800" cy="4191000"/>
          </a:xfrm>
        </p:spPr>
        <p:txBody>
          <a:bodyPr>
            <a:noAutofit/>
          </a:bodyPr>
          <a:lstStyle/>
          <a:p>
            <a:r>
              <a:rPr lang="en-US" sz="1400" dirty="0" smtClean="0"/>
              <a:t>Charity Begins @HOME with the Federal Government MDAs.</a:t>
            </a:r>
          </a:p>
          <a:p>
            <a:pPr marL="393192" lvl="1" indent="0">
              <a:buFont typeface="Wingdings" pitchFamily="2" charset="2"/>
              <a:buNone/>
            </a:pPr>
            <a:r>
              <a:rPr lang="en-US" sz="1400" dirty="0" smtClean="0"/>
              <a:t>Institute</a:t>
            </a:r>
            <a:r>
              <a:rPr lang="en-US" sz="1400" baseline="0" dirty="0" smtClean="0"/>
              <a:t> </a:t>
            </a:r>
            <a:r>
              <a:rPr lang="en-US" sz="1400" dirty="0" smtClean="0"/>
              <a:t>necessary government policies and mandates for .ng adoption</a:t>
            </a:r>
          </a:p>
          <a:p>
            <a:r>
              <a:rPr lang="en-GB" sz="1400" dirty="0" smtClean="0"/>
              <a:t>Holistic Approach to NiRA Growth</a:t>
            </a:r>
            <a:endParaRPr lang="en-GB" sz="1400" dirty="0"/>
          </a:p>
          <a:p>
            <a:pPr lvl="1">
              <a:buFont typeface="Wingdings" pitchFamily="2" charset="2"/>
              <a:buChar char="§"/>
            </a:pPr>
            <a:r>
              <a:rPr lang="en-GB" sz="1400" dirty="0" smtClean="0">
                <a:solidFill>
                  <a:srgbClr val="FF0000"/>
                </a:solidFill>
              </a:rPr>
              <a:t>Systems</a:t>
            </a:r>
            <a:r>
              <a:rPr lang="en-GB" sz="1400" dirty="0" smtClean="0"/>
              <a:t>-  Development and </a:t>
            </a:r>
            <a:r>
              <a:rPr lang="en-US" sz="1400" dirty="0" smtClean="0"/>
              <a:t>coordination </a:t>
            </a:r>
            <a:r>
              <a:rPr lang="en-US" sz="1400" dirty="0"/>
              <a:t>of technical </a:t>
            </a:r>
            <a:r>
              <a:rPr lang="en-US" sz="1400" dirty="0" smtClean="0"/>
              <a:t>standards, Local administration of key infrastructure </a:t>
            </a:r>
            <a:endParaRPr lang="en-GB" sz="1400" dirty="0"/>
          </a:p>
          <a:p>
            <a:pPr lvl="1">
              <a:buFont typeface="Wingdings" pitchFamily="2" charset="2"/>
              <a:buChar char="§"/>
            </a:pPr>
            <a:r>
              <a:rPr lang="en-GB" sz="1400" dirty="0">
                <a:solidFill>
                  <a:srgbClr val="FF0000"/>
                </a:solidFill>
              </a:rPr>
              <a:t> </a:t>
            </a:r>
            <a:r>
              <a:rPr lang="en-GB" sz="1400" dirty="0" smtClean="0">
                <a:solidFill>
                  <a:srgbClr val="FF0000"/>
                </a:solidFill>
              </a:rPr>
              <a:t>Process-</a:t>
            </a:r>
            <a:r>
              <a:rPr lang="en-GB" sz="1400" dirty="0" smtClean="0"/>
              <a:t> </a:t>
            </a:r>
            <a:r>
              <a:rPr lang="en-GB" sz="1400" dirty="0"/>
              <a:t>documentation and the </a:t>
            </a:r>
            <a:r>
              <a:rPr lang="en-US" sz="1400" dirty="0"/>
              <a:t>operation of critical </a:t>
            </a:r>
            <a:r>
              <a:rPr lang="en-US" sz="1400" dirty="0" smtClean="0"/>
              <a:t>infrastructures, Policies and Procedures, Regulation and Service delivery </a:t>
            </a:r>
            <a:endParaRPr lang="en-GB" sz="1400" dirty="0"/>
          </a:p>
          <a:p>
            <a:pPr lvl="1">
              <a:buFont typeface="Wingdings" pitchFamily="2" charset="2"/>
              <a:buChar char="§"/>
            </a:pPr>
            <a:r>
              <a:rPr lang="en-GB" sz="1400" dirty="0" smtClean="0">
                <a:solidFill>
                  <a:srgbClr val="FF0000"/>
                </a:solidFill>
              </a:rPr>
              <a:t>People</a:t>
            </a:r>
            <a:r>
              <a:rPr lang="en-GB" sz="1400" dirty="0"/>
              <a:t> </a:t>
            </a:r>
            <a:r>
              <a:rPr lang="en-GB" sz="1400" dirty="0" smtClean="0"/>
              <a:t>-Institutional/capacity </a:t>
            </a:r>
            <a:r>
              <a:rPr lang="en-GB" sz="1400" dirty="0"/>
              <a:t>building; and mobilisation</a:t>
            </a:r>
          </a:p>
          <a:p>
            <a:pPr lvl="1">
              <a:buFont typeface="Wingdings" pitchFamily="2" charset="2"/>
              <a:buChar char="§"/>
            </a:pPr>
            <a:r>
              <a:rPr lang="en-GB" sz="1400" dirty="0" smtClean="0">
                <a:solidFill>
                  <a:srgbClr val="FF0000"/>
                </a:solidFill>
              </a:rPr>
              <a:t>Products - </a:t>
            </a:r>
            <a:r>
              <a:rPr lang="en-GB" sz="1400" dirty="0" smtClean="0"/>
              <a:t> Creating Local Content with Nigerian centric approach. Local Branding of International Brands e.g. Google.com.ng , </a:t>
            </a:r>
            <a:r>
              <a:rPr lang="en-GB" sz="1400" dirty="0" smtClean="0"/>
              <a:t>thisday.ng, airfrance.com.ng</a:t>
            </a:r>
            <a:endParaRPr lang="en-US" sz="1400" dirty="0" smtClean="0"/>
          </a:p>
          <a:p>
            <a:pPr rtl="0" eaLnBrk="1" latinLnBrk="0" hangingPunct="1"/>
            <a:r>
              <a:rPr kumimoji="0" lang="en-US" sz="1400" kern="1200" dirty="0" smtClean="0">
                <a:solidFill>
                  <a:schemeClr val="tx1"/>
                </a:solidFill>
                <a:effectLst/>
              </a:rPr>
              <a:t>Private Public Partnership for Data and Information security</a:t>
            </a:r>
            <a:endParaRPr lang="en-GB" sz="1400" dirty="0" smtClean="0">
              <a:effectLst/>
            </a:endParaRPr>
          </a:p>
          <a:p>
            <a:pPr rtl="0" eaLnBrk="1" fontAlgn="auto" latinLnBrk="0" hangingPunct="1"/>
            <a:r>
              <a:rPr kumimoji="0" lang="en-US" sz="1400" kern="1200" dirty="0" smtClean="0">
                <a:solidFill>
                  <a:schemeClr val="tx1"/>
                </a:solidFill>
                <a:effectLst/>
              </a:rPr>
              <a:t>A Corporate Affairs Commission-Enabled Automated Domain registration via links to NiRA Accredited Registrars websites.</a:t>
            </a:r>
            <a:endParaRPr lang="en-GB" sz="1400" dirty="0" smtClean="0">
              <a:effectLst/>
            </a:endParaRPr>
          </a:p>
          <a:p>
            <a:pPr rtl="0" eaLnBrk="1" fontAlgn="auto" latinLnBrk="0" hangingPunct="1"/>
            <a:r>
              <a:rPr kumimoji="0" lang="en-US" sz="1400" kern="1200" dirty="0" smtClean="0">
                <a:solidFill>
                  <a:schemeClr val="tx1"/>
                </a:solidFill>
                <a:effectLst/>
              </a:rPr>
              <a:t>A Nigerian Chamber of Commerce Enabled Automated Domain registration of its members via links </a:t>
            </a:r>
            <a:r>
              <a:rPr kumimoji="0" lang="en-US" sz="1400" kern="1200" dirty="0" smtClean="0">
                <a:solidFill>
                  <a:schemeClr val="tx1"/>
                </a:solidFill>
                <a:effectLst/>
              </a:rPr>
              <a:t> to </a:t>
            </a:r>
            <a:r>
              <a:rPr kumimoji="0" lang="en-US" sz="1400" kern="1200" dirty="0" smtClean="0">
                <a:solidFill>
                  <a:schemeClr val="tx1"/>
                </a:solidFill>
                <a:effectLst/>
              </a:rPr>
              <a:t>NiRA Accredited Registrars</a:t>
            </a:r>
            <a:endParaRPr lang="en-GB" sz="1400" dirty="0" smtClean="0">
              <a:effectLst/>
            </a:endParaRPr>
          </a:p>
          <a:p>
            <a:pPr rtl="0" eaLnBrk="1" latinLnBrk="0" hangingPunct="1"/>
            <a:r>
              <a:rPr kumimoji="0" lang="en-US" sz="1600" kern="1200" dirty="0" smtClean="0">
                <a:solidFill>
                  <a:schemeClr val="tx1"/>
                </a:solidFill>
                <a:effectLst/>
              </a:rPr>
              <a:t>Engage Nigerian Embassies </a:t>
            </a:r>
            <a:r>
              <a:rPr lang="en-US" sz="1600" dirty="0" smtClean="0">
                <a:solidFill>
                  <a:schemeClr val="tx1"/>
                </a:solidFill>
              </a:rPr>
              <a:t>and Missions </a:t>
            </a:r>
            <a:r>
              <a:rPr kumimoji="0" lang="en-US" sz="1600" kern="1200" dirty="0" smtClean="0">
                <a:solidFill>
                  <a:schemeClr val="tx1"/>
                </a:solidFill>
                <a:effectLst/>
              </a:rPr>
              <a:t>Abroad in the promotion and adoption of .ng</a:t>
            </a:r>
            <a:endParaRPr lang="en-GB" sz="1600" dirty="0" smtClean="0">
              <a:effectLst/>
            </a:endParaRPr>
          </a:p>
          <a:p>
            <a:endParaRPr lang="en-US" sz="1600" dirty="0"/>
          </a:p>
        </p:txBody>
      </p:sp>
      <p:sp>
        <p:nvSpPr>
          <p:cNvPr id="4" name="Title 3"/>
          <p:cNvSpPr>
            <a:spLocks noGrp="1"/>
          </p:cNvSpPr>
          <p:nvPr>
            <p:ph type="title"/>
          </p:nvPr>
        </p:nvSpPr>
        <p:spPr/>
        <p:txBody>
          <a:bodyPr>
            <a:normAutofit/>
          </a:bodyPr>
          <a:lstStyle/>
          <a:p>
            <a:r>
              <a:rPr lang="en-US" dirty="0" smtClean="0"/>
              <a:t>Switchto.ng- How ?</a:t>
            </a:r>
            <a:endParaRPr lang="en-US" dirty="0"/>
          </a:p>
        </p:txBody>
      </p:sp>
      <p:sp>
        <p:nvSpPr>
          <p:cNvPr id="5" name="Footer Placeholder 4"/>
          <p:cNvSpPr>
            <a:spLocks noGrp="1"/>
          </p:cNvSpPr>
          <p:nvPr>
            <p:ph type="ftr" sz="quarter" idx="11"/>
          </p:nvPr>
        </p:nvSpPr>
        <p:spPr/>
        <p:txBody>
          <a:bodyPr/>
          <a:lstStyle/>
          <a:p>
            <a:r>
              <a:rPr lang="en-GB" dirty="0" smtClean="0"/>
              <a:t>You Are Nigerian! Are You Dot .NG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1" y="2133600"/>
            <a:ext cx="7823200" cy="3992563"/>
          </a:xfrm>
        </p:spPr>
        <p:txBody>
          <a:bodyPr/>
          <a:lstStyle/>
          <a:p>
            <a:r>
              <a:rPr lang="en-GB" dirty="0" smtClean="0"/>
              <a:t>Determine the name and extension you want to register under. i.e. .com.ng, .org.ng or .name.ng etc.</a:t>
            </a:r>
          </a:p>
          <a:p>
            <a:r>
              <a:rPr lang="en-GB" dirty="0" smtClean="0"/>
              <a:t>Choose any of the NiRA Accredited Registrars via our website </a:t>
            </a:r>
            <a:r>
              <a:rPr lang="en-GB" dirty="0" smtClean="0">
                <a:hlinkClick r:id="rId2"/>
              </a:rPr>
              <a:t>http://www.nira.org.ng</a:t>
            </a:r>
            <a:endParaRPr lang="en-GB" dirty="0" smtClean="0"/>
          </a:p>
          <a:p>
            <a:r>
              <a:rPr lang="en-GB" dirty="0" smtClean="0"/>
              <a:t>Search for availability of your chosen name. </a:t>
            </a:r>
            <a:r>
              <a:rPr lang="en-GB" dirty="0"/>
              <a:t> </a:t>
            </a:r>
            <a:endParaRPr lang="en-GB" dirty="0" smtClean="0"/>
          </a:p>
          <a:p>
            <a:r>
              <a:rPr lang="en-GB" dirty="0" smtClean="0"/>
              <a:t>If name is available, proceed with Registration.</a:t>
            </a:r>
          </a:p>
          <a:p>
            <a:r>
              <a:rPr lang="en-GB" dirty="0" smtClean="0"/>
              <a:t>Relax Now, You are now DOT. NG</a:t>
            </a:r>
          </a:p>
          <a:p>
            <a:endParaRPr lang="en-GB" dirty="0" smtClean="0"/>
          </a:p>
        </p:txBody>
      </p:sp>
      <p:sp>
        <p:nvSpPr>
          <p:cNvPr id="3" name="Footer Placeholder 2"/>
          <p:cNvSpPr>
            <a:spLocks noGrp="1"/>
          </p:cNvSpPr>
          <p:nvPr>
            <p:ph type="ftr" sz="quarter" idx="11"/>
          </p:nvPr>
        </p:nvSpPr>
        <p:spPr/>
        <p:txBody>
          <a:bodyPr/>
          <a:lstStyle/>
          <a:p>
            <a:r>
              <a:rPr lang="en-GB" dirty="0" smtClean="0"/>
              <a:t>You Are Nigerian! Are You Dot .NG ?</a:t>
            </a:r>
            <a:endParaRPr lang="en-US" dirty="0"/>
          </a:p>
        </p:txBody>
      </p:sp>
      <p:sp>
        <p:nvSpPr>
          <p:cNvPr id="4" name="Title 3"/>
          <p:cNvSpPr>
            <a:spLocks noGrp="1"/>
          </p:cNvSpPr>
          <p:nvPr>
            <p:ph type="title"/>
          </p:nvPr>
        </p:nvSpPr>
        <p:spPr/>
        <p:txBody>
          <a:bodyPr/>
          <a:lstStyle/>
          <a:p>
            <a:r>
              <a:rPr lang="en-GB" dirty="0" smtClean="0"/>
              <a:t>Switchto.ng – How ?</a:t>
            </a:r>
            <a:endParaRPr lang="en-GB" dirty="0"/>
          </a:p>
        </p:txBody>
      </p:sp>
    </p:spTree>
    <p:extLst>
      <p:ext uri="{BB962C8B-B14F-4D97-AF65-F5344CB8AC3E}">
        <p14:creationId xmlns:p14="http://schemas.microsoft.com/office/powerpoint/2010/main" val="25177330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If you already have a .com or .org domain website. You can still use .</a:t>
            </a:r>
            <a:r>
              <a:rPr lang="en-US" dirty="0" err="1" smtClean="0"/>
              <a:t>ng</a:t>
            </a:r>
            <a:r>
              <a:rPr lang="en-US" dirty="0" smtClean="0"/>
              <a:t>  by migrating the content of your site and email to your preferred domain under .</a:t>
            </a:r>
            <a:r>
              <a:rPr lang="en-US" dirty="0" err="1" smtClean="0"/>
              <a:t>com.ng</a:t>
            </a:r>
            <a:r>
              <a:rPr lang="en-US" dirty="0" smtClean="0"/>
              <a:t> or .</a:t>
            </a:r>
            <a:r>
              <a:rPr lang="en-US" dirty="0" err="1" smtClean="0"/>
              <a:t>org.ng</a:t>
            </a:r>
            <a:r>
              <a:rPr lang="en-US" dirty="0" smtClean="0"/>
              <a:t> domain</a:t>
            </a:r>
          </a:p>
          <a:p>
            <a:r>
              <a:rPr lang="en-US" dirty="0" smtClean="0"/>
              <a:t>Create a programmed redirect of your .</a:t>
            </a:r>
            <a:r>
              <a:rPr lang="en-US" dirty="0" err="1" smtClean="0"/>
              <a:t>com.ng</a:t>
            </a:r>
            <a:r>
              <a:rPr lang="en-US" dirty="0" smtClean="0"/>
              <a:t>. </a:t>
            </a:r>
          </a:p>
          <a:p>
            <a:r>
              <a:rPr lang="en-US" dirty="0" smtClean="0"/>
              <a:t>Create an email only domain under the .</a:t>
            </a:r>
            <a:r>
              <a:rPr lang="en-US" dirty="0" err="1" smtClean="0"/>
              <a:t>ng</a:t>
            </a:r>
            <a:r>
              <a:rPr lang="en-US" dirty="0" smtClean="0"/>
              <a:t> instead of using Yahoo, Gmail, Hotmail etc. for your Business</a:t>
            </a:r>
            <a:r>
              <a:rPr lang="en-US" dirty="0" smtClean="0"/>
              <a:t>.</a:t>
            </a:r>
          </a:p>
          <a:p>
            <a:r>
              <a:rPr lang="en-US" dirty="0" smtClean="0"/>
              <a:t>Ask your present provider to change or transfer  your domain to use a .</a:t>
            </a:r>
            <a:r>
              <a:rPr lang="en-US" dirty="0" err="1" smtClean="0"/>
              <a:t>ng</a:t>
            </a:r>
            <a:r>
              <a:rPr lang="en-US" dirty="0" smtClean="0"/>
              <a:t> domiciled DNS servers via a </a:t>
            </a:r>
            <a:r>
              <a:rPr lang="en-US" dirty="0" err="1" smtClean="0"/>
              <a:t>NiRA</a:t>
            </a:r>
            <a:r>
              <a:rPr lang="en-US" dirty="0" smtClean="0"/>
              <a:t> accredited Registrar</a:t>
            </a:r>
            <a:endParaRPr lang="en-US" dirty="0" smtClean="0"/>
          </a:p>
          <a:p>
            <a:endParaRPr lang="en-US" dirty="0"/>
          </a:p>
        </p:txBody>
      </p:sp>
      <p:sp>
        <p:nvSpPr>
          <p:cNvPr id="3" name="Footer Placeholder 2"/>
          <p:cNvSpPr>
            <a:spLocks noGrp="1"/>
          </p:cNvSpPr>
          <p:nvPr>
            <p:ph type="ftr" sz="quarter" idx="11"/>
          </p:nvPr>
        </p:nvSpPr>
        <p:spPr/>
        <p:txBody>
          <a:bodyPr/>
          <a:lstStyle/>
          <a:p>
            <a:r>
              <a:rPr lang="en-GB" smtClean="0"/>
              <a:t>You Are Nigerian! Are You Dot .NG ?</a:t>
            </a:r>
            <a:endParaRPr lang="en-US" dirty="0"/>
          </a:p>
        </p:txBody>
      </p:sp>
      <p:sp>
        <p:nvSpPr>
          <p:cNvPr id="4" name="Title 3"/>
          <p:cNvSpPr>
            <a:spLocks noGrp="1"/>
          </p:cNvSpPr>
          <p:nvPr>
            <p:ph type="title"/>
          </p:nvPr>
        </p:nvSpPr>
        <p:spPr/>
        <p:txBody>
          <a:bodyPr/>
          <a:lstStyle/>
          <a:p>
            <a:r>
              <a:rPr lang="en-US" dirty="0" smtClean="0"/>
              <a:t>Switchto.ng - How</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Start Today !</a:t>
            </a:r>
          </a:p>
          <a:p>
            <a:r>
              <a:rPr lang="en-US" dirty="0" smtClean="0"/>
              <a:t>Think of a domain name you want or desire </a:t>
            </a:r>
          </a:p>
          <a:p>
            <a:r>
              <a:rPr lang="en-US" dirty="0" smtClean="0"/>
              <a:t>Visit any of our accredited Registrars that are available at this </a:t>
            </a:r>
            <a:r>
              <a:rPr lang="en-US" dirty="0" smtClean="0"/>
              <a:t>workshop or via our website</a:t>
            </a:r>
            <a:endParaRPr lang="en-US" dirty="0" smtClean="0"/>
          </a:p>
          <a:p>
            <a:r>
              <a:rPr lang="en-US" dirty="0" smtClean="0"/>
              <a:t>Visit </a:t>
            </a:r>
            <a:r>
              <a:rPr lang="en-US" dirty="0" err="1" smtClean="0"/>
              <a:t>NiRA</a:t>
            </a:r>
            <a:r>
              <a:rPr lang="en-US" dirty="0" smtClean="0"/>
              <a:t> website at </a:t>
            </a:r>
            <a:r>
              <a:rPr lang="en-US" dirty="0" smtClean="0">
                <a:hlinkClick r:id="rId2"/>
              </a:rPr>
              <a:t>http://www.nira.org.ng</a:t>
            </a:r>
            <a:endParaRPr lang="en-US" dirty="0" smtClean="0"/>
          </a:p>
          <a:p>
            <a:r>
              <a:rPr lang="en-US" dirty="0" smtClean="0"/>
              <a:t>CALL </a:t>
            </a:r>
            <a:r>
              <a:rPr lang="en-US" dirty="0" err="1" smtClean="0"/>
              <a:t>NiRA</a:t>
            </a:r>
            <a:r>
              <a:rPr lang="en-US" dirty="0" smtClean="0"/>
              <a:t> at 0700-CALL-NIRA (0700-225-5647)</a:t>
            </a:r>
          </a:p>
          <a:p>
            <a:r>
              <a:rPr lang="en-US" dirty="0" smtClean="0"/>
              <a:t>Email us at </a:t>
            </a:r>
            <a:r>
              <a:rPr lang="en-US" dirty="0" smtClean="0">
                <a:hlinkClick r:id="rId3"/>
              </a:rPr>
              <a:t>admin@nira.org.ng</a:t>
            </a:r>
            <a:endParaRPr lang="en-US" dirty="0" smtClean="0"/>
          </a:p>
          <a:p>
            <a:r>
              <a:rPr lang="en-US" dirty="0" smtClean="0"/>
              <a:t>Visit our Facebook Page, Follow us on Twitter (</a:t>
            </a:r>
            <a:r>
              <a:rPr lang="en-US" dirty="0" err="1" smtClean="0"/>
              <a:t>niracoo</a:t>
            </a:r>
            <a:r>
              <a:rPr lang="en-US" dirty="0" smtClean="0"/>
              <a:t>)</a:t>
            </a:r>
            <a:endParaRPr lang="en-US" dirty="0"/>
          </a:p>
        </p:txBody>
      </p:sp>
      <p:sp>
        <p:nvSpPr>
          <p:cNvPr id="3" name="Footer Placeholder 2"/>
          <p:cNvSpPr>
            <a:spLocks noGrp="1"/>
          </p:cNvSpPr>
          <p:nvPr>
            <p:ph type="ftr" sz="quarter" idx="11"/>
          </p:nvPr>
        </p:nvSpPr>
        <p:spPr/>
        <p:txBody>
          <a:bodyPr/>
          <a:lstStyle/>
          <a:p>
            <a:r>
              <a:rPr lang="en-GB" smtClean="0"/>
              <a:t>You Are Nigerian! Are You Dot .NG ?</a:t>
            </a:r>
            <a:endParaRPr lang="en-US" dirty="0"/>
          </a:p>
        </p:txBody>
      </p:sp>
      <p:sp>
        <p:nvSpPr>
          <p:cNvPr id="4" name="Title 3"/>
          <p:cNvSpPr>
            <a:spLocks noGrp="1"/>
          </p:cNvSpPr>
          <p:nvPr>
            <p:ph type="title"/>
          </p:nvPr>
        </p:nvSpPr>
        <p:spPr/>
        <p:txBody>
          <a:bodyPr/>
          <a:lstStyle/>
          <a:p>
            <a:r>
              <a:rPr lang="en-US" dirty="0" smtClean="0"/>
              <a:t>Switchto.ng – When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1" y="2438400"/>
            <a:ext cx="7747000" cy="3687763"/>
          </a:xfrm>
        </p:spPr>
        <p:txBody>
          <a:bodyPr>
            <a:normAutofit fontScale="62500" lnSpcReduction="20000"/>
          </a:bodyPr>
          <a:lstStyle/>
          <a:p>
            <a:r>
              <a:rPr lang="en-GB" dirty="0" smtClean="0"/>
              <a:t>.</a:t>
            </a:r>
            <a:r>
              <a:rPr lang="en-GB" sz="2800" dirty="0" smtClean="0"/>
              <a:t>ng is Nigeria’s country code, and implicitly, a Nigerian identity on the internet.</a:t>
            </a:r>
          </a:p>
          <a:p>
            <a:r>
              <a:rPr lang="en-GB" sz="2800" dirty="0" smtClean="0"/>
              <a:t>This </a:t>
            </a:r>
            <a:r>
              <a:rPr lang="en-GB" sz="2800" dirty="0"/>
              <a:t>important national resource is managed by Nigeria Internet Registration Association (NIRA)</a:t>
            </a:r>
          </a:p>
          <a:p>
            <a:r>
              <a:rPr lang="en-GB" sz="2800" dirty="0" smtClean="0"/>
              <a:t>The Nigeria Internet Registration Association (NiRA) was founded on March 23, 2005 as a stakeholder-led organisation, charged with the management of the nation's Country Code Top Level Domain Name (ccTLD), .</a:t>
            </a:r>
            <a:r>
              <a:rPr lang="en-GB" sz="2800" dirty="0" err="1" smtClean="0"/>
              <a:t>ng</a:t>
            </a:r>
            <a:endParaRPr lang="en-GB" sz="2800" dirty="0" smtClean="0"/>
          </a:p>
          <a:p>
            <a:endParaRPr lang="en-GB" sz="1050" dirty="0"/>
          </a:p>
          <a:p>
            <a:r>
              <a:rPr lang="en-GB" sz="2800" dirty="0"/>
              <a:t>NiRA's establishment was the end of a long period of inactivity and dispute on the appropriate management of this important National Resource. Coordinated by the National Information Technology Development Agency (NITDA). Stakeholders within Nigeria’s Internet community participated in its formation</a:t>
            </a:r>
            <a:r>
              <a:rPr lang="en-GB" sz="2800" dirty="0" smtClean="0"/>
              <a:t>.</a:t>
            </a:r>
          </a:p>
          <a:p>
            <a:r>
              <a:rPr lang="en-GB" sz="2800" dirty="0"/>
              <a:t>Our Current Executive President is Mrs Mary Uduma who heads the </a:t>
            </a:r>
            <a:r>
              <a:rPr lang="en-GB" sz="2800" dirty="0" smtClean="0"/>
              <a:t>8 members executive board and Dr. </a:t>
            </a:r>
            <a:r>
              <a:rPr lang="en-GB" sz="2800" dirty="0" err="1" smtClean="0"/>
              <a:t>Odeyemi</a:t>
            </a:r>
            <a:r>
              <a:rPr lang="en-GB" sz="2800" dirty="0" smtClean="0"/>
              <a:t>, Chairman, 9 </a:t>
            </a:r>
            <a:r>
              <a:rPr lang="en-GB" sz="2800" dirty="0" smtClean="0"/>
              <a:t>Members </a:t>
            </a:r>
            <a:r>
              <a:rPr lang="en-GB" sz="2800" dirty="0" smtClean="0"/>
              <a:t>BOT.</a:t>
            </a:r>
          </a:p>
          <a:p>
            <a:endParaRPr lang="en-GB" sz="2800" dirty="0"/>
          </a:p>
          <a:p>
            <a:endParaRPr lang="en-GB" dirty="0"/>
          </a:p>
        </p:txBody>
      </p:sp>
      <p:sp>
        <p:nvSpPr>
          <p:cNvPr id="3" name="Footer Placeholder 2"/>
          <p:cNvSpPr>
            <a:spLocks noGrp="1"/>
          </p:cNvSpPr>
          <p:nvPr>
            <p:ph type="ftr" sz="quarter" idx="11"/>
          </p:nvPr>
        </p:nvSpPr>
        <p:spPr/>
        <p:txBody>
          <a:bodyPr/>
          <a:lstStyle/>
          <a:p>
            <a:r>
              <a:rPr lang="en-GB" dirty="0" smtClean="0">
                <a:solidFill>
                  <a:prstClr val="black"/>
                </a:solidFill>
              </a:rPr>
              <a:t>You Are Nigerian! Are You Dot .NG ?-     </a:t>
            </a:r>
            <a:endParaRPr lang="en-US" dirty="0">
              <a:solidFill>
                <a:prstClr val="black"/>
              </a:solidFill>
            </a:endParaRPr>
          </a:p>
        </p:txBody>
      </p:sp>
      <p:sp>
        <p:nvSpPr>
          <p:cNvPr id="4" name="Title 3"/>
          <p:cNvSpPr>
            <a:spLocks noGrp="1"/>
          </p:cNvSpPr>
          <p:nvPr>
            <p:ph type="title"/>
          </p:nvPr>
        </p:nvSpPr>
        <p:spPr/>
        <p:txBody>
          <a:bodyPr/>
          <a:lstStyle/>
          <a:p>
            <a:r>
              <a:rPr lang="en-GB" dirty="0" smtClean="0"/>
              <a:t>NiRA-Background</a:t>
            </a:r>
            <a:endParaRPr lang="en-GB" dirty="0"/>
          </a:p>
        </p:txBody>
      </p:sp>
    </p:spTree>
    <p:extLst>
      <p:ext uri="{BB962C8B-B14F-4D97-AF65-F5344CB8AC3E}">
        <p14:creationId xmlns:p14="http://schemas.microsoft.com/office/powerpoint/2010/main" val="683627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solidFill>
                  <a:srgbClr val="FF0000"/>
                </a:solidFill>
              </a:rPr>
              <a:t>Switch</a:t>
            </a:r>
            <a:r>
              <a:rPr lang="en-GB" dirty="0" smtClean="0">
                <a:solidFill>
                  <a:srgbClr val="FF0000"/>
                </a:solidFill>
              </a:rPr>
              <a:t>to.ng </a:t>
            </a:r>
            <a:r>
              <a:rPr lang="en-GB" dirty="0" smtClean="0"/>
              <a:t>is the theme of a nationwide campaign workshop in collaboration with NITDA under the Ministry of Communication Technology.</a:t>
            </a:r>
          </a:p>
          <a:p>
            <a:r>
              <a:rPr lang="en-GB" dirty="0" smtClean="0"/>
              <a:t>The workshop event will take place all over the Six Geo-political zones of Nigeria.</a:t>
            </a:r>
          </a:p>
          <a:p>
            <a:r>
              <a:rPr lang="en-GB" dirty="0" smtClean="0"/>
              <a:t>The platform is designed to afford all </a:t>
            </a:r>
            <a:r>
              <a:rPr lang="en-GB" dirty="0" err="1" smtClean="0"/>
              <a:t>NiRA</a:t>
            </a:r>
            <a:r>
              <a:rPr lang="en-GB" dirty="0" smtClean="0"/>
              <a:t> Accredited Registrars to provide information to the public and Government MDAs about how to register domains under the .</a:t>
            </a:r>
            <a:r>
              <a:rPr lang="en-GB" dirty="0" err="1" smtClean="0"/>
              <a:t>ng</a:t>
            </a:r>
            <a:r>
              <a:rPr lang="en-GB" dirty="0" smtClean="0"/>
              <a:t> </a:t>
            </a:r>
            <a:r>
              <a:rPr lang="en-GB" dirty="0" err="1" smtClean="0"/>
              <a:t>ccTLD</a:t>
            </a:r>
            <a:r>
              <a:rPr lang="en-GB" dirty="0" smtClean="0"/>
              <a:t>.</a:t>
            </a:r>
          </a:p>
          <a:p>
            <a:r>
              <a:rPr lang="en-GB" dirty="0" smtClean="0"/>
              <a:t>To exchange information between the public and </a:t>
            </a:r>
            <a:r>
              <a:rPr lang="en-GB" dirty="0" err="1" smtClean="0"/>
              <a:t>NiRA</a:t>
            </a:r>
            <a:r>
              <a:rPr lang="en-GB" dirty="0" smtClean="0"/>
              <a:t>/NITDA </a:t>
            </a:r>
            <a:r>
              <a:rPr lang="en-GB" dirty="0" smtClean="0"/>
              <a:t>about </a:t>
            </a:r>
            <a:r>
              <a:rPr lang="en-GB" dirty="0" smtClean="0"/>
              <a:t>the .</a:t>
            </a:r>
            <a:r>
              <a:rPr lang="en-GB" dirty="0" err="1" smtClean="0"/>
              <a:t>ng</a:t>
            </a:r>
            <a:r>
              <a:rPr lang="en-GB" dirty="0" smtClean="0"/>
              <a:t> policies, regulations and events.</a:t>
            </a:r>
            <a:endParaRPr lang="en-GB" dirty="0" smtClean="0"/>
          </a:p>
          <a:p>
            <a:r>
              <a:rPr lang="en-GB" dirty="0" smtClean="0"/>
              <a:t>Workshop has a dedicated website at http://www.switchto.ng</a:t>
            </a:r>
            <a:endParaRPr lang="en-GB" dirty="0"/>
          </a:p>
        </p:txBody>
      </p:sp>
      <p:sp>
        <p:nvSpPr>
          <p:cNvPr id="3" name="Footer Placeholder 2"/>
          <p:cNvSpPr>
            <a:spLocks noGrp="1"/>
          </p:cNvSpPr>
          <p:nvPr>
            <p:ph type="ftr" sz="quarter" idx="11"/>
          </p:nvPr>
        </p:nvSpPr>
        <p:spPr/>
        <p:txBody>
          <a:bodyPr/>
          <a:lstStyle/>
          <a:p>
            <a:r>
              <a:rPr lang="en-GB" dirty="0" smtClean="0"/>
              <a:t>You Are Nigerian! Are You Dot .NG ?</a:t>
            </a:r>
            <a:endParaRPr lang="en-US" dirty="0"/>
          </a:p>
        </p:txBody>
      </p:sp>
      <p:sp>
        <p:nvSpPr>
          <p:cNvPr id="4" name="Title 3"/>
          <p:cNvSpPr>
            <a:spLocks noGrp="1"/>
          </p:cNvSpPr>
          <p:nvPr>
            <p:ph type="title"/>
          </p:nvPr>
        </p:nvSpPr>
        <p:spPr/>
        <p:txBody>
          <a:bodyPr/>
          <a:lstStyle/>
          <a:p>
            <a:r>
              <a:rPr lang="en-GB" dirty="0" smtClean="0"/>
              <a:t>Switchto.ng- What Is It ?</a:t>
            </a:r>
            <a:endParaRPr lang="en-GB" dirty="0"/>
          </a:p>
        </p:txBody>
      </p:sp>
    </p:spTree>
    <p:extLst>
      <p:ext uri="{BB962C8B-B14F-4D97-AF65-F5344CB8AC3E}">
        <p14:creationId xmlns:p14="http://schemas.microsoft.com/office/powerpoint/2010/main" val="32934396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133600"/>
            <a:ext cx="7696200" cy="3962400"/>
          </a:xfrm>
        </p:spPr>
        <p:txBody>
          <a:bodyPr>
            <a:normAutofit fontScale="92500" lnSpcReduction="10000"/>
          </a:bodyPr>
          <a:lstStyle/>
          <a:p>
            <a:pPr>
              <a:buFont typeface="Wingdings" pitchFamily="2" charset="2"/>
              <a:buChar char="§"/>
            </a:pPr>
            <a:r>
              <a:rPr lang="en-US" dirty="0" smtClean="0"/>
              <a:t>.NG (like our currency Naira and +234 for country code) is the official ICANN approved ccTLD for Nigeria</a:t>
            </a:r>
          </a:p>
          <a:p>
            <a:pPr>
              <a:buFont typeface="Wingdings" pitchFamily="2" charset="2"/>
              <a:buChar char="§"/>
            </a:pPr>
            <a:r>
              <a:rPr lang="en-US" dirty="0" smtClean="0"/>
              <a:t>Availability of Names is better on the .ng ccTLD than on the gTLDs like .com, .org.</a:t>
            </a:r>
          </a:p>
          <a:p>
            <a:pPr>
              <a:buFont typeface="Wingdings" pitchFamily="2" charset="2"/>
              <a:buChar char="§"/>
            </a:pPr>
            <a:r>
              <a:rPr lang="en-US" dirty="0" smtClean="0"/>
              <a:t>Branding and Geo targeting of local content to the Nigerian market</a:t>
            </a:r>
          </a:p>
          <a:p>
            <a:pPr>
              <a:buFont typeface="Wingdings" pitchFamily="2" charset="2"/>
              <a:buChar char="§"/>
            </a:pPr>
            <a:r>
              <a:rPr lang="en-US" dirty="0" smtClean="0"/>
              <a:t>Security – Our primary DNS servers are secured and locally managed with multiple Any cast servers located around the world.</a:t>
            </a:r>
          </a:p>
          <a:p>
            <a:pPr>
              <a:buFont typeface="Wingdings" pitchFamily="2" charset="2"/>
              <a:buChar char="§"/>
            </a:pPr>
            <a:r>
              <a:rPr lang="en-US" dirty="0" err="1" smtClean="0"/>
              <a:t>Whois</a:t>
            </a:r>
            <a:r>
              <a:rPr lang="en-US" dirty="0" smtClean="0"/>
              <a:t> Query can reveal the identity of domain owner to alert on abuse and fraud.</a:t>
            </a:r>
          </a:p>
          <a:p>
            <a:pPr>
              <a:buFont typeface="Wingdings" pitchFamily="2" charset="2"/>
              <a:buChar char="§"/>
            </a:pPr>
            <a:endParaRPr lang="en-US" dirty="0" smtClean="0"/>
          </a:p>
          <a:p>
            <a:pPr>
              <a:buFont typeface="Wingdings" pitchFamily="2" charset="2"/>
              <a:buChar char="§"/>
            </a:pPr>
            <a:endParaRPr lang="en-US" dirty="0" smtClean="0"/>
          </a:p>
          <a:p>
            <a:pPr>
              <a:buFont typeface="Wingdings" pitchFamily="2" charset="2"/>
              <a:buChar char="§"/>
            </a:pPr>
            <a:endParaRPr lang="en-US" dirty="0" smtClean="0"/>
          </a:p>
          <a:p>
            <a:pPr>
              <a:buFont typeface="Wingdings" pitchFamily="2" charset="2"/>
              <a:buChar char="§"/>
            </a:pPr>
            <a:endParaRPr lang="en-US" dirty="0" smtClean="0"/>
          </a:p>
        </p:txBody>
      </p:sp>
      <p:sp>
        <p:nvSpPr>
          <p:cNvPr id="4" name="Title 3"/>
          <p:cNvSpPr>
            <a:spLocks noGrp="1"/>
          </p:cNvSpPr>
          <p:nvPr>
            <p:ph type="title"/>
          </p:nvPr>
        </p:nvSpPr>
        <p:spPr/>
        <p:txBody>
          <a:bodyPr/>
          <a:lstStyle/>
          <a:p>
            <a:r>
              <a:rPr lang="en-US" dirty="0" smtClean="0"/>
              <a:t>Switchto.ng - Why ?</a:t>
            </a:r>
            <a:endParaRPr lang="en-US" dirty="0"/>
          </a:p>
        </p:txBody>
      </p:sp>
      <p:sp>
        <p:nvSpPr>
          <p:cNvPr id="5" name="Footer Placeholder 4"/>
          <p:cNvSpPr>
            <a:spLocks noGrp="1"/>
          </p:cNvSpPr>
          <p:nvPr>
            <p:ph type="ftr" sz="quarter" idx="11"/>
          </p:nvPr>
        </p:nvSpPr>
        <p:spPr/>
        <p:txBody>
          <a:bodyPr/>
          <a:lstStyle/>
          <a:p>
            <a:r>
              <a:rPr lang="en-GB" dirty="0" smtClean="0"/>
              <a:t>You Are Nigerian! Are You Dot .NG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1" y="2362200"/>
            <a:ext cx="7543800" cy="3962399"/>
          </a:xfrm>
        </p:spPr>
        <p:txBody>
          <a:bodyPr>
            <a:normAutofit lnSpcReduction="10000"/>
          </a:bodyPr>
          <a:lstStyle/>
          <a:p>
            <a:r>
              <a:rPr lang="en-GB" dirty="0" smtClean="0"/>
              <a:t>E-Commerce/Electronic mail communication begins with a </a:t>
            </a:r>
            <a:r>
              <a:rPr lang="en-GB" dirty="0" smtClean="0">
                <a:solidFill>
                  <a:srgbClr val="FF0000"/>
                </a:solidFill>
              </a:rPr>
              <a:t>Domain Name</a:t>
            </a:r>
          </a:p>
          <a:p>
            <a:r>
              <a:rPr lang="en-GB" dirty="0" smtClean="0"/>
              <a:t>Security of web </a:t>
            </a:r>
            <a:r>
              <a:rPr lang="en-GB" dirty="0"/>
              <a:t>t</a:t>
            </a:r>
            <a:r>
              <a:rPr lang="en-GB" dirty="0" smtClean="0"/>
              <a:t>ransactions through Certificate Authority via SSL/https</a:t>
            </a:r>
          </a:p>
          <a:p>
            <a:r>
              <a:rPr lang="en-GB" dirty="0" smtClean="0"/>
              <a:t>Security of critical data-&gt;Information-&gt;Knowledge</a:t>
            </a:r>
          </a:p>
          <a:p>
            <a:r>
              <a:rPr lang="en-GB" dirty="0" smtClean="0"/>
              <a:t>Protection of Trademarks and other Intellectual properties.</a:t>
            </a:r>
          </a:p>
          <a:p>
            <a:r>
              <a:rPr lang="en-GB" dirty="0" smtClean="0"/>
              <a:t>Rapid adoption of electronic and mobile payment</a:t>
            </a:r>
          </a:p>
          <a:p>
            <a:r>
              <a:rPr lang="en-GB" dirty="0" smtClean="0"/>
              <a:t>Stable and Reliable Source for Foreign Currency for Entrepreneurs engaged in internet economy</a:t>
            </a:r>
          </a:p>
          <a:p>
            <a:endParaRPr lang="en-GB" dirty="0" smtClean="0"/>
          </a:p>
          <a:p>
            <a:endParaRPr lang="en-GB" dirty="0"/>
          </a:p>
        </p:txBody>
      </p:sp>
      <p:sp>
        <p:nvSpPr>
          <p:cNvPr id="4" name="Title 3"/>
          <p:cNvSpPr>
            <a:spLocks noGrp="1"/>
          </p:cNvSpPr>
          <p:nvPr>
            <p:ph type="title"/>
          </p:nvPr>
        </p:nvSpPr>
        <p:spPr/>
        <p:txBody>
          <a:bodyPr>
            <a:normAutofit fontScale="90000"/>
          </a:bodyPr>
          <a:lstStyle/>
          <a:p>
            <a:r>
              <a:rPr lang="en-GB" dirty="0" smtClean="0"/>
              <a:t>Switchto.ng- Why</a:t>
            </a:r>
            <a:br>
              <a:rPr lang="en-GB" dirty="0" smtClean="0"/>
            </a:br>
            <a:r>
              <a:rPr lang="en-GB" dirty="0" smtClean="0"/>
              <a:t>-Platform</a:t>
            </a:r>
            <a:r>
              <a:rPr lang="en-GB" baseline="0" dirty="0" smtClean="0"/>
              <a:t> for E-Commerce in Nigeria</a:t>
            </a:r>
            <a:endParaRPr lang="en-GB" dirty="0"/>
          </a:p>
        </p:txBody>
      </p:sp>
      <p:sp>
        <p:nvSpPr>
          <p:cNvPr id="5" name="Footer Placeholder 4"/>
          <p:cNvSpPr>
            <a:spLocks noGrp="1"/>
          </p:cNvSpPr>
          <p:nvPr>
            <p:ph type="ftr" sz="quarter" idx="11"/>
          </p:nvPr>
        </p:nvSpPr>
        <p:spPr/>
        <p:txBody>
          <a:bodyPr/>
          <a:lstStyle/>
          <a:p>
            <a:r>
              <a:rPr lang="en-GB" dirty="0" smtClean="0"/>
              <a:t>You Are Nigerian! Are You Dot .NG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09800"/>
            <a:ext cx="8229599" cy="4191000"/>
          </a:xfrm>
        </p:spPr>
        <p:txBody>
          <a:bodyPr>
            <a:noAutofit/>
          </a:bodyPr>
          <a:lstStyle/>
          <a:p>
            <a:pPr>
              <a:lnSpc>
                <a:spcPct val="120000"/>
              </a:lnSpc>
            </a:pPr>
            <a:r>
              <a:rPr lang="en-US" dirty="0" smtClean="0"/>
              <a:t>The structure of the .ng Registry and the availability of characters and figures afford certain advantages</a:t>
            </a:r>
          </a:p>
          <a:p>
            <a:pPr>
              <a:lnSpc>
                <a:spcPct val="120000"/>
              </a:lnSpc>
            </a:pPr>
            <a:r>
              <a:rPr lang="en-US" dirty="0" smtClean="0"/>
              <a:t>The possibility of introducing new second level domains to serve specific trades or interest groups</a:t>
            </a:r>
            <a:r>
              <a:rPr lang="en-US" sz="1800" dirty="0" smtClean="0">
                <a:solidFill>
                  <a:srgbClr val="FF0000"/>
                </a:solidFill>
              </a:rPr>
              <a:t>.  i.e. .</a:t>
            </a:r>
            <a:r>
              <a:rPr lang="en-US" sz="1800" dirty="0" err="1" smtClean="0">
                <a:solidFill>
                  <a:srgbClr val="FF0000"/>
                </a:solidFill>
              </a:rPr>
              <a:t>sch.ng</a:t>
            </a:r>
            <a:r>
              <a:rPr lang="en-US" sz="1800" dirty="0" smtClean="0">
                <a:solidFill>
                  <a:srgbClr val="FF0000"/>
                </a:solidFill>
              </a:rPr>
              <a:t>, .</a:t>
            </a:r>
            <a:r>
              <a:rPr lang="en-US" sz="1800" dirty="0" err="1" smtClean="0">
                <a:solidFill>
                  <a:srgbClr val="FF0000"/>
                </a:solidFill>
              </a:rPr>
              <a:t>name.ng</a:t>
            </a:r>
            <a:endParaRPr lang="en-US" sz="1800" dirty="0" smtClean="0">
              <a:solidFill>
                <a:srgbClr val="FF0000"/>
              </a:solidFill>
            </a:endParaRPr>
          </a:p>
          <a:p>
            <a:pPr>
              <a:lnSpc>
                <a:spcPct val="120000"/>
              </a:lnSpc>
            </a:pPr>
            <a:r>
              <a:rPr lang="en-US" dirty="0" smtClean="0"/>
              <a:t>The potential of exploiting the diverse languages in Nigeria to introduce the IDNs by the introduction of non-Roman characters such as </a:t>
            </a:r>
            <a:r>
              <a:rPr lang="en-US" u="sng" dirty="0" smtClean="0"/>
              <a:t>e</a:t>
            </a:r>
            <a:r>
              <a:rPr lang="en-US" dirty="0" smtClean="0"/>
              <a:t>, </a:t>
            </a:r>
            <a:r>
              <a:rPr lang="en-US" u="sng" dirty="0" smtClean="0"/>
              <a:t>i</a:t>
            </a:r>
            <a:r>
              <a:rPr lang="en-US" dirty="0" smtClean="0"/>
              <a:t>, </a:t>
            </a:r>
            <a:r>
              <a:rPr lang="en-US" u="sng" dirty="0" smtClean="0"/>
              <a:t>o</a:t>
            </a:r>
            <a:r>
              <a:rPr lang="en-US" dirty="0" smtClean="0"/>
              <a:t>, </a:t>
            </a:r>
            <a:r>
              <a:rPr lang="en-US" u="sng" dirty="0" smtClean="0"/>
              <a:t>u</a:t>
            </a:r>
            <a:r>
              <a:rPr lang="en-US" dirty="0" smtClean="0"/>
              <a:t>, </a:t>
            </a:r>
            <a:r>
              <a:rPr lang="en-US" u="sng" dirty="0" smtClean="0"/>
              <a:t>c</a:t>
            </a:r>
            <a:r>
              <a:rPr lang="en-US" dirty="0" smtClean="0"/>
              <a:t>, gb, kp, et cetera.</a:t>
            </a:r>
          </a:p>
          <a:p>
            <a:pPr marL="0" indent="0">
              <a:buNone/>
            </a:pPr>
            <a:endParaRPr lang="en-GB" sz="1600" dirty="0"/>
          </a:p>
        </p:txBody>
      </p:sp>
      <p:sp>
        <p:nvSpPr>
          <p:cNvPr id="3" name="Footer Placeholder 2"/>
          <p:cNvSpPr>
            <a:spLocks noGrp="1"/>
          </p:cNvSpPr>
          <p:nvPr>
            <p:ph type="ftr" sz="quarter" idx="11"/>
          </p:nvPr>
        </p:nvSpPr>
        <p:spPr/>
        <p:txBody>
          <a:bodyPr/>
          <a:lstStyle/>
          <a:p>
            <a:r>
              <a:rPr lang="en-GB" dirty="0" smtClean="0">
                <a:solidFill>
                  <a:prstClr val="black"/>
                </a:solidFill>
              </a:rPr>
              <a:t>You Are Nigerian! Are You Dot .NG ?</a:t>
            </a:r>
            <a:endParaRPr lang="en-US" dirty="0">
              <a:solidFill>
                <a:prstClr val="black"/>
              </a:solidFill>
            </a:endParaRPr>
          </a:p>
        </p:txBody>
      </p:sp>
      <p:sp>
        <p:nvSpPr>
          <p:cNvPr id="4" name="Title 3"/>
          <p:cNvSpPr>
            <a:spLocks noGrp="1"/>
          </p:cNvSpPr>
          <p:nvPr>
            <p:ph type="title"/>
          </p:nvPr>
        </p:nvSpPr>
        <p:spPr/>
        <p:txBody>
          <a:bodyPr>
            <a:normAutofit fontScale="90000"/>
          </a:bodyPr>
          <a:lstStyle/>
          <a:p>
            <a:r>
              <a:rPr lang="en-GB" dirty="0"/>
              <a:t>Switchto.ng- Why</a:t>
            </a:r>
            <a:r>
              <a:rPr lang="en-US" dirty="0" smtClean="0"/>
              <a:t/>
            </a:r>
            <a:br>
              <a:rPr lang="en-US" dirty="0" smtClean="0"/>
            </a:br>
            <a:r>
              <a:rPr lang="en-US" dirty="0" smtClean="0"/>
              <a:t>.ng </a:t>
            </a:r>
            <a:r>
              <a:rPr lang="en-GB" dirty="0"/>
              <a:t>Unique</a:t>
            </a:r>
            <a:r>
              <a:rPr lang="en-US" dirty="0" smtClean="0"/>
              <a:t> Features</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endParaRPr lang="en-US" dirty="0" smtClean="0"/>
          </a:p>
          <a:p>
            <a:r>
              <a:rPr lang="en-US" dirty="0" smtClean="0"/>
              <a:t>NIRA  mindful of the unique opportunity its ccTLD name presents  With a TLD as .ng, Nigeria’s country code assumes a global significance for many words by coupling of the TLD with any of the vowels of the English language. </a:t>
            </a:r>
            <a:r>
              <a:rPr lang="en-US" dirty="0" smtClean="0">
                <a:solidFill>
                  <a:srgbClr val="FF0000"/>
                </a:solidFill>
              </a:rPr>
              <a:t>i.e.</a:t>
            </a:r>
            <a:r>
              <a:rPr lang="en-US" baseline="0" dirty="0" smtClean="0">
                <a:solidFill>
                  <a:srgbClr val="FF0000"/>
                </a:solidFill>
              </a:rPr>
              <a:t> Fishi.ng</a:t>
            </a:r>
            <a:r>
              <a:rPr lang="en-US" dirty="0" smtClean="0">
                <a:solidFill>
                  <a:srgbClr val="FF0000"/>
                </a:solidFill>
              </a:rPr>
              <a:t>    </a:t>
            </a:r>
          </a:p>
          <a:p>
            <a:r>
              <a:rPr lang="en-US" dirty="0" smtClean="0"/>
              <a:t>NIRA intends to exploit these potentials to continue to make .ng a global registry irrespective of the entry of new gTLDs. </a:t>
            </a:r>
          </a:p>
          <a:p>
            <a:r>
              <a:rPr lang="en-US" dirty="0" smtClean="0"/>
              <a:t>The uniqueness of the </a:t>
            </a:r>
            <a:r>
              <a:rPr lang="en-US" b="1" dirty="0" smtClean="0"/>
              <a:t>.ng </a:t>
            </a:r>
            <a:r>
              <a:rPr lang="en-US" dirty="0" smtClean="0"/>
              <a:t>ccTLD has seen firms like Google, Microsoft Domain Developers Fund taking up </a:t>
            </a:r>
            <a:r>
              <a:rPr lang="en-US" dirty="0" smtClean="0">
                <a:solidFill>
                  <a:srgbClr val="FF0000"/>
                </a:solidFill>
              </a:rPr>
              <a:t>googli.ng</a:t>
            </a:r>
            <a:r>
              <a:rPr lang="en-US" dirty="0" smtClean="0"/>
              <a:t>; </a:t>
            </a:r>
            <a:r>
              <a:rPr lang="en-US" dirty="0" smtClean="0">
                <a:solidFill>
                  <a:srgbClr val="FF0000"/>
                </a:solidFill>
              </a:rPr>
              <a:t>bi.ng</a:t>
            </a:r>
            <a:r>
              <a:rPr lang="en-US" dirty="0" smtClean="0"/>
              <a:t>; et cetera since the Second Level was opened up.</a:t>
            </a:r>
          </a:p>
          <a:p>
            <a:endParaRPr lang="en-GB" dirty="0"/>
          </a:p>
        </p:txBody>
      </p:sp>
      <p:sp>
        <p:nvSpPr>
          <p:cNvPr id="3" name="Footer Placeholder 2"/>
          <p:cNvSpPr>
            <a:spLocks noGrp="1"/>
          </p:cNvSpPr>
          <p:nvPr>
            <p:ph type="ftr" sz="quarter" idx="11"/>
          </p:nvPr>
        </p:nvSpPr>
        <p:spPr/>
        <p:txBody>
          <a:bodyPr/>
          <a:lstStyle/>
          <a:p>
            <a:r>
              <a:rPr lang="en-GB" dirty="0" smtClean="0">
                <a:solidFill>
                  <a:prstClr val="black"/>
                </a:solidFill>
              </a:rPr>
              <a:t>You Are Nigerian! Are You Dot .NG ?</a:t>
            </a:r>
            <a:endParaRPr lang="en-US" dirty="0">
              <a:solidFill>
                <a:prstClr val="black"/>
              </a:solidFill>
            </a:endParaRPr>
          </a:p>
        </p:txBody>
      </p:sp>
      <p:sp>
        <p:nvSpPr>
          <p:cNvPr id="4" name="Title 3"/>
          <p:cNvSpPr>
            <a:spLocks noGrp="1"/>
          </p:cNvSpPr>
          <p:nvPr>
            <p:ph type="title"/>
          </p:nvPr>
        </p:nvSpPr>
        <p:spPr/>
        <p:txBody>
          <a:bodyPr>
            <a:normAutofit fontScale="90000"/>
          </a:bodyPr>
          <a:lstStyle/>
          <a:p>
            <a:r>
              <a:rPr lang="en-GB" dirty="0" smtClean="0"/>
              <a:t>Switchto.ng-Why ?</a:t>
            </a:r>
            <a:br>
              <a:rPr lang="en-GB" dirty="0" smtClean="0"/>
            </a:br>
            <a:r>
              <a:rPr lang="en-GB" dirty="0" smtClean="0"/>
              <a:t>Unique Benefits</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438400"/>
            <a:ext cx="7408333" cy="3687763"/>
          </a:xfrm>
        </p:spPr>
        <p:txBody>
          <a:bodyPr>
            <a:normAutofit fontScale="70000" lnSpcReduction="20000"/>
          </a:bodyPr>
          <a:lstStyle/>
          <a:p>
            <a:r>
              <a:rPr lang="en-US" sz="2600" dirty="0" err="1" smtClean="0"/>
              <a:t>NiRA</a:t>
            </a:r>
            <a:r>
              <a:rPr lang="en-US" sz="2600" dirty="0" smtClean="0"/>
              <a:t> has deployed</a:t>
            </a:r>
            <a:r>
              <a:rPr lang="en-US" sz="2600" baseline="0" dirty="0" smtClean="0"/>
              <a:t> a robust Internet Domain Name System</a:t>
            </a:r>
            <a:r>
              <a:rPr lang="en-US" sz="2600" dirty="0" smtClean="0"/>
              <a:t> that will bring immense economic growth and vitality to our nation</a:t>
            </a:r>
          </a:p>
          <a:p>
            <a:r>
              <a:rPr lang="en-US" sz="2600" dirty="0" smtClean="0"/>
              <a:t>Built a world-Class Registry that Nigerians and their Associates would gladly adopt as the TLD of choice </a:t>
            </a:r>
          </a:p>
          <a:p>
            <a:r>
              <a:rPr lang="en-US" sz="2600" dirty="0" smtClean="0"/>
              <a:t>Our target to have 250,000 domain names registered in the .ng Registry will</a:t>
            </a:r>
            <a:r>
              <a:rPr lang="en-US" sz="2600" baseline="0" dirty="0" smtClean="0"/>
              <a:t> contribute </a:t>
            </a:r>
            <a:r>
              <a:rPr lang="en-US" sz="2600" b="1" baseline="0" dirty="0" smtClean="0">
                <a:solidFill>
                  <a:srgbClr val="00B050"/>
                </a:solidFill>
              </a:rPr>
              <a:t>N250 Million Naira Annually</a:t>
            </a:r>
            <a:r>
              <a:rPr lang="en-US" sz="2600" baseline="0" dirty="0" smtClean="0"/>
              <a:t> to Nigerian Economy</a:t>
            </a:r>
          </a:p>
          <a:p>
            <a:r>
              <a:rPr lang="en-US" sz="2600" baseline="0" dirty="0" smtClean="0"/>
              <a:t>NiRA has the potential to create over 50,000 jobs directly and indirectly</a:t>
            </a:r>
          </a:p>
          <a:p>
            <a:r>
              <a:rPr lang="en-US" sz="2600" dirty="0" smtClean="0"/>
              <a:t>Stable source of Foreign Currency for our economy</a:t>
            </a:r>
          </a:p>
          <a:p>
            <a:r>
              <a:rPr lang="en-US" sz="2600" dirty="0" smtClean="0"/>
              <a:t>.</a:t>
            </a:r>
            <a:r>
              <a:rPr lang="en-US" sz="2600" dirty="0" err="1" smtClean="0"/>
              <a:t>ng</a:t>
            </a:r>
            <a:r>
              <a:rPr lang="en-US" sz="2600" dirty="0" smtClean="0"/>
              <a:t> </a:t>
            </a:r>
            <a:r>
              <a:rPr lang="en-US" sz="2600" dirty="0" err="1" smtClean="0"/>
              <a:t>ccTLD</a:t>
            </a:r>
            <a:r>
              <a:rPr lang="en-US" sz="2600" dirty="0" smtClean="0"/>
              <a:t> is a platform for the  Nigerian Internet Ecosystem</a:t>
            </a:r>
          </a:p>
          <a:p>
            <a:pPr lvl="1">
              <a:buNone/>
            </a:pPr>
            <a:r>
              <a:rPr lang="en-US" sz="2600" dirty="0" smtClean="0"/>
              <a:t>		online Commerce</a:t>
            </a:r>
          </a:p>
          <a:p>
            <a:pPr lvl="1">
              <a:buNone/>
            </a:pPr>
            <a:r>
              <a:rPr lang="en-US" sz="2600" dirty="0" smtClean="0"/>
              <a:t>	-	e-government Services</a:t>
            </a:r>
          </a:p>
          <a:p>
            <a:pPr lvl="1">
              <a:buNone/>
            </a:pPr>
            <a:r>
              <a:rPr lang="en-US" sz="2600" dirty="0" smtClean="0"/>
              <a:t>	-	Access to valuable information and knowledge</a:t>
            </a:r>
          </a:p>
          <a:p>
            <a:pPr lvl="1">
              <a:buNone/>
            </a:pPr>
            <a:r>
              <a:rPr lang="en-US" sz="2600" dirty="0" smtClean="0"/>
              <a:t>	-	A boost in academics through effective research resource and 	participation in  Distance Learning Programs</a:t>
            </a:r>
          </a:p>
          <a:p>
            <a:endParaRPr lang="en-US" dirty="0" smtClean="0"/>
          </a:p>
          <a:p>
            <a:pPr lvl="1">
              <a:buFont typeface="Wingdings" pitchFamily="2" charset="2"/>
              <a:buChar char="q"/>
            </a:pPr>
            <a:endParaRPr lang="en-US" dirty="0" smtClean="0"/>
          </a:p>
        </p:txBody>
      </p:sp>
      <p:sp>
        <p:nvSpPr>
          <p:cNvPr id="5" name="Title 4"/>
          <p:cNvSpPr>
            <a:spLocks noGrp="1"/>
          </p:cNvSpPr>
          <p:nvPr>
            <p:ph type="title"/>
          </p:nvPr>
        </p:nvSpPr>
        <p:spPr>
          <a:xfrm>
            <a:off x="533400" y="274638"/>
            <a:ext cx="8229600" cy="1143000"/>
          </a:xfrm>
        </p:spPr>
        <p:txBody>
          <a:bodyPr>
            <a:normAutofit/>
          </a:bodyPr>
          <a:lstStyle/>
          <a:p>
            <a:r>
              <a:rPr lang="en-GB" dirty="0" smtClean="0"/>
              <a:t>Switchto.ng- Why ?</a:t>
            </a:r>
            <a:endParaRPr lang="en-GB" dirty="0"/>
          </a:p>
        </p:txBody>
      </p:sp>
      <p:sp>
        <p:nvSpPr>
          <p:cNvPr id="6" name="Footer Placeholder 5"/>
          <p:cNvSpPr>
            <a:spLocks noGrp="1"/>
          </p:cNvSpPr>
          <p:nvPr>
            <p:ph type="ftr" sz="quarter" idx="11"/>
          </p:nvPr>
        </p:nvSpPr>
        <p:spPr/>
        <p:txBody>
          <a:bodyPr/>
          <a:lstStyle/>
          <a:p>
            <a:r>
              <a:rPr lang="en-GB" dirty="0" smtClean="0"/>
              <a:t>You Are Nigerian! Are You Dot .NG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09800"/>
            <a:ext cx="7408333" cy="3916363"/>
          </a:xfrm>
        </p:spPr>
        <p:txBody>
          <a:bodyPr>
            <a:normAutofit fontScale="92500" lnSpcReduction="10000"/>
          </a:bodyPr>
          <a:lstStyle/>
          <a:p>
            <a:r>
              <a:rPr lang="en-GB" dirty="0" smtClean="0"/>
              <a:t>Job avenues for IT Professionals, new generation of jobs like webmaster, content manager, web developers</a:t>
            </a:r>
          </a:p>
          <a:p>
            <a:r>
              <a:rPr lang="en-GB" dirty="0" smtClean="0"/>
              <a:t>Job creation by IT Entrepreneurs, domain agents</a:t>
            </a:r>
          </a:p>
          <a:p>
            <a:r>
              <a:rPr lang="en-GB" dirty="0" smtClean="0"/>
              <a:t>Job Creation Engine for local software application and content developers </a:t>
            </a:r>
            <a:r>
              <a:rPr lang="en-GB" dirty="0" err="1" smtClean="0"/>
              <a:t>i.e</a:t>
            </a:r>
            <a:r>
              <a:rPr lang="en-GB" dirty="0" smtClean="0"/>
              <a:t> .</a:t>
            </a:r>
            <a:r>
              <a:rPr lang="en-GB" dirty="0" err="1" smtClean="0"/>
              <a:t>mobi.ng</a:t>
            </a:r>
            <a:r>
              <a:rPr lang="en-GB" dirty="0" smtClean="0"/>
              <a:t> for mobile applications</a:t>
            </a:r>
          </a:p>
          <a:p>
            <a:r>
              <a:rPr lang="en-GB" dirty="0" smtClean="0"/>
              <a:t>Tax</a:t>
            </a:r>
            <a:r>
              <a:rPr lang="en-GB" baseline="0" dirty="0" smtClean="0"/>
              <a:t> Incentives for companies currently not using .ng Domain to </a:t>
            </a:r>
            <a:r>
              <a:rPr lang="en-GB" baseline="0" dirty="0" err="1" smtClean="0"/>
              <a:t>switchto</a:t>
            </a:r>
            <a:r>
              <a:rPr lang="en-GB" baseline="0" dirty="0" smtClean="0"/>
              <a:t> .ng Domain (Potential to create jobs for unemployed graduates</a:t>
            </a:r>
            <a:r>
              <a:rPr lang="en-GB" baseline="0" dirty="0" smtClean="0"/>
              <a:t>)</a:t>
            </a:r>
          </a:p>
          <a:p>
            <a:r>
              <a:rPr lang="en-GB" dirty="0" smtClean="0"/>
              <a:t>IT Professionals and non IT Professionals can market their skills beyond Nigeria via the internet and earn foreign income while at home.</a:t>
            </a:r>
            <a:endParaRPr lang="en-GB" baseline="0" dirty="0" smtClean="0"/>
          </a:p>
        </p:txBody>
      </p:sp>
      <p:sp>
        <p:nvSpPr>
          <p:cNvPr id="4" name="Title 3"/>
          <p:cNvSpPr>
            <a:spLocks noGrp="1"/>
          </p:cNvSpPr>
          <p:nvPr>
            <p:ph type="title"/>
          </p:nvPr>
        </p:nvSpPr>
        <p:spPr/>
        <p:txBody>
          <a:bodyPr>
            <a:normAutofit fontScale="90000"/>
          </a:bodyPr>
          <a:lstStyle/>
          <a:p>
            <a:r>
              <a:rPr lang="en-GB" dirty="0" smtClean="0"/>
              <a:t>Switchto.ng – Why ?</a:t>
            </a:r>
            <a:br>
              <a:rPr lang="en-GB" dirty="0" smtClean="0"/>
            </a:br>
            <a:r>
              <a:rPr lang="en-GB" dirty="0" smtClean="0"/>
              <a:t>Job Creation</a:t>
            </a:r>
            <a:endParaRPr lang="en-GB" dirty="0"/>
          </a:p>
        </p:txBody>
      </p:sp>
      <p:sp>
        <p:nvSpPr>
          <p:cNvPr id="5" name="Footer Placeholder 4"/>
          <p:cNvSpPr>
            <a:spLocks noGrp="1"/>
          </p:cNvSpPr>
          <p:nvPr>
            <p:ph type="ftr" sz="quarter" idx="11"/>
          </p:nvPr>
        </p:nvSpPr>
        <p:spPr/>
        <p:txBody>
          <a:bodyPr/>
          <a:lstStyle/>
          <a:p>
            <a:r>
              <a:rPr lang="en-GB" dirty="0" smtClean="0"/>
              <a:t>You Are Nigerian! Are You Dot .NG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7325</TotalTime>
  <Words>1286</Words>
  <Application>Microsoft Office PowerPoint</Application>
  <PresentationFormat>On-screen Show (4:3)</PresentationFormat>
  <Paragraphs>111</Paragraphs>
  <Slides>13</Slides>
  <Notes>4</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Waveform</vt:lpstr>
      <vt:lpstr>Switchto.ng-What, Why, How, When ?</vt:lpstr>
      <vt:lpstr>NiRA-Background</vt:lpstr>
      <vt:lpstr>Switchto.ng- What Is It ?</vt:lpstr>
      <vt:lpstr>Switchto.ng - Why ?</vt:lpstr>
      <vt:lpstr>Switchto.ng- Why -Platform for E-Commerce in Nigeria</vt:lpstr>
      <vt:lpstr>Switchto.ng- Why .ng Unique Features</vt:lpstr>
      <vt:lpstr>Switchto.ng-Why ? Unique Benefits</vt:lpstr>
      <vt:lpstr>Switchto.ng- Why ?</vt:lpstr>
      <vt:lpstr>Switchto.ng – Why ? Job Creation</vt:lpstr>
      <vt:lpstr>Switchto.ng- How ?</vt:lpstr>
      <vt:lpstr>Switchto.ng – How ?</vt:lpstr>
      <vt:lpstr>Switchto.ng - How</vt:lpstr>
      <vt:lpstr>Switchto.ng – When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Akiri Special</dc:creator>
  <cp:lastModifiedBy>COO</cp:lastModifiedBy>
  <cp:revision>547</cp:revision>
  <dcterms:created xsi:type="dcterms:W3CDTF">2010-04-11T16:38:24Z</dcterms:created>
  <dcterms:modified xsi:type="dcterms:W3CDTF">2011-09-14T07:45:35Z</dcterms:modified>
</cp:coreProperties>
</file>