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104.xml" ContentType="application/vnd.openxmlformats-officedocument.presentationml.tags+xml"/>
  <Override PartName="/ppt/tags/tag122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78.xml" ContentType="application/vnd.openxmlformats-officedocument.presentationml.tags+xml"/>
  <Override PartName="/ppt/tags/tag96.xml" ContentType="application/vnd.openxmlformats-officedocument.presentationml.tags+xml"/>
  <Override PartName="/ppt/tags/tag100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85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92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tags/tag109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tags/tag105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presProps.xml" ContentType="application/vnd.openxmlformats-officedocument.presentationml.presProp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tags/tag108.xml" ContentType="application/vnd.openxmlformats-officedocument.presentationml.tags+xml"/>
  <Override PartName="/ppt/tags/tag117.xml" ContentType="application/vnd.openxmlformats-officedocument.presentationml.tags+xml"/>
  <Override PartName="/ppt/tags/tag126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106.xml" ContentType="application/vnd.openxmlformats-officedocument.presentationml.tags+xml"/>
  <Override PartName="/ppt/tags/tag115.xml" ContentType="application/vnd.openxmlformats-officedocument.presentationml.tags+xml"/>
  <Override PartName="/ppt/tags/tag124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103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slides/slide24.xml" ContentType="application/vnd.openxmlformats-officedocument.presentationml.slide+xml"/>
  <Override PartName="/ppt/tags/tag3.xml" ContentType="application/vnd.openxmlformats-officedocument.presentationml.tags+xml"/>
  <Default Extension="jpeg" ContentType="image/jpeg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slides/slide20.xml" ContentType="application/vnd.openxmlformats-officedocument.presentationml.slide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74" r:id="rId2"/>
    <p:sldId id="257" r:id="rId3"/>
    <p:sldId id="281" r:id="rId4"/>
    <p:sldId id="258" r:id="rId5"/>
    <p:sldId id="259" r:id="rId6"/>
    <p:sldId id="260" r:id="rId7"/>
    <p:sldId id="275" r:id="rId8"/>
    <p:sldId id="261" r:id="rId9"/>
    <p:sldId id="262" r:id="rId10"/>
    <p:sldId id="263" r:id="rId11"/>
    <p:sldId id="264" r:id="rId12"/>
    <p:sldId id="265" r:id="rId13"/>
    <p:sldId id="280" r:id="rId14"/>
    <p:sldId id="266" r:id="rId15"/>
    <p:sldId id="277" r:id="rId16"/>
    <p:sldId id="278" r:id="rId17"/>
    <p:sldId id="267" r:id="rId18"/>
    <p:sldId id="279" r:id="rId19"/>
    <p:sldId id="268" r:id="rId20"/>
    <p:sldId id="269" r:id="rId21"/>
    <p:sldId id="270" r:id="rId22"/>
    <p:sldId id="271" r:id="rId23"/>
    <p:sldId id="276" r:id="rId24"/>
    <p:sldId id="282" r:id="rId25"/>
    <p:sldId id="27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4" d="100"/>
          <a:sy n="64" d="100"/>
        </p:scale>
        <p:origin x="-1536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928924-4738-4372-820F-E882B23F29E5}" type="datetimeFigureOut">
              <a:rPr lang="en-US" smtClean="0"/>
              <a:pPr/>
              <a:t>9/14/2011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5C2EA-0BE2-41A7-85CB-ED5C1B8892E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5A9273-3839-4BAC-8A88-4872306DAEB7}" type="slidenum">
              <a:rPr lang="en-US"/>
              <a:pPr/>
              <a:t>2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5C2EA-0BE2-41A7-85CB-ED5C1B8892E8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8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57E8BD76-BF3C-48F9-8E12-3927C39994C7}" type="datetimeFigureOut">
              <a:rPr lang="en-US" smtClean="0"/>
              <a:pPr/>
              <a:t>9/14/2011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8CE675FB-BC7F-4AFD-8947-6E0F5B4686F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57E8BD76-BF3C-48F9-8E12-3927C39994C7}" type="datetimeFigureOut">
              <a:rPr lang="en-US" smtClean="0"/>
              <a:pPr/>
              <a:t>9/14/2011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8CE675FB-BC7F-4AFD-8947-6E0F5B4686F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57E8BD76-BF3C-48F9-8E12-3927C39994C7}" type="datetimeFigureOut">
              <a:rPr lang="en-US" smtClean="0"/>
              <a:pPr/>
              <a:t>9/14/2011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8CE675FB-BC7F-4AFD-8947-6E0F5B4686F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57E8BD76-BF3C-48F9-8E12-3927C39994C7}" type="datetimeFigureOut">
              <a:rPr lang="en-US" smtClean="0"/>
              <a:pPr/>
              <a:t>9/14/2011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8CE675FB-BC7F-4AFD-8947-6E0F5B4686F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57E8BD76-BF3C-48F9-8E12-3927C39994C7}" type="datetimeFigureOut">
              <a:rPr lang="en-US" smtClean="0"/>
              <a:pPr/>
              <a:t>9/14/2011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8CE675FB-BC7F-4AFD-8947-6E0F5B4686F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57E8BD76-BF3C-48F9-8E12-3927C39994C7}" type="datetimeFigureOut">
              <a:rPr lang="en-US" smtClean="0"/>
              <a:pPr/>
              <a:t>9/14/2011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8CE675FB-BC7F-4AFD-8947-6E0F5B4686F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57E8BD76-BF3C-48F9-8E12-3927C39994C7}" type="datetimeFigureOut">
              <a:rPr lang="en-US" smtClean="0"/>
              <a:pPr/>
              <a:t>9/14/2011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8CE675FB-BC7F-4AFD-8947-6E0F5B4686F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57E8BD76-BF3C-48F9-8E12-3927C39994C7}" type="datetimeFigureOut">
              <a:rPr lang="en-US" smtClean="0"/>
              <a:pPr/>
              <a:t>9/14/2011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8CE675FB-BC7F-4AFD-8947-6E0F5B4686F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57E8BD76-BF3C-48F9-8E12-3927C39994C7}" type="datetimeFigureOut">
              <a:rPr lang="en-US" smtClean="0"/>
              <a:pPr/>
              <a:t>9/14/2011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8CE675FB-BC7F-4AFD-8947-6E0F5B4686F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57E8BD76-BF3C-48F9-8E12-3927C39994C7}" type="datetimeFigureOut">
              <a:rPr lang="en-US" smtClean="0"/>
              <a:pPr/>
              <a:t>9/14/2011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8CE675FB-BC7F-4AFD-8947-6E0F5B4686F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57E8BD76-BF3C-48F9-8E12-3927C39994C7}" type="datetimeFigureOut">
              <a:rPr lang="en-US" smtClean="0"/>
              <a:pPr/>
              <a:t>9/14/2011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8CE675FB-BC7F-4AFD-8947-6E0F5B4686F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8BD76-BF3C-48F9-8E12-3927C39994C7}" type="datetimeFigureOut">
              <a:rPr lang="en-US" smtClean="0"/>
              <a:pPr/>
              <a:t>9/14/2011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675FB-BC7F-4AFD-8947-6E0F5B4686FA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5" Type="http://schemas.openxmlformats.org/officeDocument/2006/relationships/image" Target="../media/image5.jpe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image" Target="../media/image5.jpeg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image" Target="../media/image5.jpe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5" Type="http://schemas.openxmlformats.org/officeDocument/2006/relationships/image" Target="../media/image5.jpeg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5" Type="http://schemas.openxmlformats.org/officeDocument/2006/relationships/image" Target="../media/image5.jpeg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5" Type="http://schemas.openxmlformats.org/officeDocument/2006/relationships/image" Target="../media/image5.jpeg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09.xml"/><Relationship Id="rId7" Type="http://schemas.openxmlformats.org/officeDocument/2006/relationships/image" Target="../media/image2.jpeg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image" Target="../media/image8.jpe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image" Target="../media/image3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5" Type="http://schemas.openxmlformats.org/officeDocument/2006/relationships/image" Target="../media/image5.jpeg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5" Type="http://schemas.openxmlformats.org/officeDocument/2006/relationships/image" Target="../media/image5.jpeg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5" Type="http://schemas.openxmlformats.org/officeDocument/2006/relationships/image" Target="../media/image5.jpeg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tags" Target="../tags/tag123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6" Type="http://schemas.openxmlformats.org/officeDocument/2006/relationships/tags" Target="../tags/tag126.xml"/><Relationship Id="rId5" Type="http://schemas.openxmlformats.org/officeDocument/2006/relationships/tags" Target="../tags/tag125.xml"/><Relationship Id="rId4" Type="http://schemas.openxmlformats.org/officeDocument/2006/relationships/tags" Target="../tags/tag124.xml"/><Relationship Id="rId9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image" Target="../media/image2.jpe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7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5" Type="http://schemas.openxmlformats.org/officeDocument/2006/relationships/image" Target="../media/image5.jpe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5" Type="http://schemas.openxmlformats.org/officeDocument/2006/relationships/image" Target="../media/image5.jpe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5" Type="http://schemas.openxmlformats.org/officeDocument/2006/relationships/image" Target="../media/image5.jpe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frica_500s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714480" y="500042"/>
            <a:ext cx="4134284" cy="5440719"/>
          </a:xfrm>
          <a:prstGeom prst="rect">
            <a:avLst/>
          </a:prstGeom>
          <a:scene3d>
            <a:camera prst="perspectiveContrastingRightFacing"/>
            <a:lightRig rig="sunset" dir="t"/>
          </a:scene3d>
          <a:sp3d z="63500" prstMaterial="softEdge"/>
        </p:spPr>
      </p:pic>
      <p:pic>
        <p:nvPicPr>
          <p:cNvPr id="5" name="Picture 4" descr="africa_500s.jp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/>
          <a:srcRect l="24536" t="30508" r="35316" b="44068"/>
          <a:stretch>
            <a:fillRect/>
          </a:stretch>
        </p:blipFill>
        <p:spPr>
          <a:xfrm>
            <a:off x="5072066" y="2000240"/>
            <a:ext cx="3071834" cy="25598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139700">
              <a:schemeClr val="accent2">
                <a:lumMod val="40000"/>
                <a:lumOff val="60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sunset" dir="t"/>
          </a:scene3d>
          <a:sp3d contourW="7620" prstMaterial="softEdge">
            <a:bevelT w="95250" h="31750"/>
            <a:contourClr>
              <a:srgbClr val="333333"/>
            </a:contourClr>
          </a:sp3d>
        </p:spPr>
      </p:pic>
    </p:spTree>
    <p:custDataLst>
      <p:tags r:id="rId1"/>
    </p:custData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57158" y="1000108"/>
            <a:ext cx="8229600" cy="1143000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ccTLD</a:t>
            </a:r>
            <a:r>
              <a:rPr lang="en-US" b="1" dirty="0">
                <a:solidFill>
                  <a:srgbClr val="FF0000"/>
                </a:solidFill>
              </a:rPr>
              <a:t> functions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142976" y="1928803"/>
            <a:ext cx="7215238" cy="342902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Broader ICT development</a:t>
            </a:r>
          </a:p>
          <a:p>
            <a:r>
              <a:rPr lang="en-US" dirty="0"/>
              <a:t>Capacity building</a:t>
            </a:r>
          </a:p>
          <a:p>
            <a:r>
              <a:rPr lang="en-US" dirty="0"/>
              <a:t>Set standards &amp; procedures</a:t>
            </a:r>
          </a:p>
          <a:p>
            <a:r>
              <a:rPr lang="en-US" dirty="0"/>
              <a:t>Licensing regime</a:t>
            </a:r>
          </a:p>
          <a:p>
            <a:r>
              <a:rPr lang="en-US" dirty="0"/>
              <a:t>Industry self-regulation</a:t>
            </a:r>
          </a:p>
          <a:p>
            <a:r>
              <a:rPr lang="en-US" dirty="0"/>
              <a:t>Domain name dispute resolution (ADR)</a:t>
            </a:r>
          </a:p>
        </p:txBody>
      </p:sp>
    </p:spTree>
    <p:custDataLst>
      <p:tags r:id="rId1"/>
    </p:custData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714348" y="857232"/>
            <a:ext cx="7756525" cy="1462087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ccTLD</a:t>
            </a:r>
            <a:r>
              <a:rPr lang="en-US" b="1" dirty="0">
                <a:solidFill>
                  <a:srgbClr val="FF0000"/>
                </a:solidFill>
              </a:rPr>
              <a:t> composition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142976" y="1928803"/>
            <a:ext cx="7000924" cy="3214710"/>
          </a:xfrm>
        </p:spPr>
        <p:txBody>
          <a:bodyPr/>
          <a:lstStyle/>
          <a:p>
            <a:r>
              <a:rPr lang="en-US" sz="3000" dirty="0"/>
              <a:t>Government</a:t>
            </a:r>
          </a:p>
          <a:p>
            <a:r>
              <a:rPr lang="en-US" sz="3000" dirty="0"/>
              <a:t>Private sector (ISPs &amp; other business)</a:t>
            </a:r>
          </a:p>
          <a:p>
            <a:r>
              <a:rPr lang="en-US" sz="3000" dirty="0"/>
              <a:t>Academic institutions</a:t>
            </a:r>
          </a:p>
          <a:p>
            <a:r>
              <a:rPr lang="en-US" sz="3000" dirty="0"/>
              <a:t>Civil society</a:t>
            </a:r>
          </a:p>
        </p:txBody>
      </p:sp>
    </p:spTree>
    <p:custDataLst>
      <p:tags r:id="rId1"/>
    </p:custData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928662" y="1000108"/>
            <a:ext cx="6827831" cy="1214446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Characteristics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142976" y="1785927"/>
            <a:ext cx="7072362" cy="3571900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ccTLDs</a:t>
            </a:r>
            <a:r>
              <a:rPr lang="en-US" dirty="0"/>
              <a:t> are monopolies</a:t>
            </a:r>
          </a:p>
          <a:p>
            <a:pPr lvl="1"/>
            <a:r>
              <a:rPr lang="en-US" dirty="0"/>
              <a:t>Few friends, many adversaries</a:t>
            </a:r>
          </a:p>
          <a:p>
            <a:r>
              <a:rPr lang="en-US" dirty="0"/>
              <a:t>Develop to be self-sustaining</a:t>
            </a:r>
          </a:p>
          <a:p>
            <a:r>
              <a:rPr lang="en-US" dirty="0"/>
              <a:t>National resources – no ltd ownership</a:t>
            </a:r>
          </a:p>
          <a:p>
            <a:r>
              <a:rPr lang="en-US" dirty="0"/>
              <a:t>Competition from </a:t>
            </a:r>
            <a:r>
              <a:rPr lang="en-US" dirty="0" err="1"/>
              <a:t>gTLDs</a:t>
            </a:r>
            <a:r>
              <a:rPr lang="en-US" dirty="0"/>
              <a:t> (.com, .biz)</a:t>
            </a:r>
          </a:p>
          <a:p>
            <a:pPr lvl="1"/>
            <a:r>
              <a:rPr lang="en-US" dirty="0"/>
              <a:t>Perception of </a:t>
            </a:r>
            <a:r>
              <a:rPr lang="en-US" dirty="0" err="1"/>
              <a:t>gTLDs</a:t>
            </a:r>
            <a:r>
              <a:rPr lang="en-US" dirty="0"/>
              <a:t> having wider reach</a:t>
            </a:r>
          </a:p>
          <a:p>
            <a:pPr lvl="1"/>
            <a:r>
              <a:rPr lang="en-US" dirty="0"/>
              <a:t>Need for effective </a:t>
            </a:r>
            <a:r>
              <a:rPr lang="en-US" dirty="0" err="1"/>
              <a:t>ccTLD</a:t>
            </a:r>
            <a:r>
              <a:rPr lang="en-US" dirty="0"/>
              <a:t> marketing</a:t>
            </a:r>
          </a:p>
        </p:txBody>
      </p:sp>
    </p:spTree>
    <p:custDataLst>
      <p:tags r:id="rId1"/>
    </p:custDataLst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newsfla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428596" y="857232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Past: Nigerian </a:t>
            </a:r>
            <a:r>
              <a:rPr lang="en-US" b="1" dirty="0">
                <a:solidFill>
                  <a:srgbClr val="FF0000"/>
                </a:solidFill>
              </a:rPr>
              <a:t>challenges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142976" y="1928803"/>
            <a:ext cx="6786610" cy="3286148"/>
          </a:xfrm>
        </p:spPr>
        <p:txBody>
          <a:bodyPr>
            <a:normAutofit fontScale="92500"/>
          </a:bodyPr>
          <a:lstStyle/>
          <a:p>
            <a:r>
              <a:rPr lang="en-US" dirty="0"/>
              <a:t>Limited </a:t>
            </a:r>
            <a:r>
              <a:rPr lang="en-US" dirty="0" smtClean="0"/>
              <a:t>number </a:t>
            </a:r>
            <a:r>
              <a:rPr lang="en-US" dirty="0"/>
              <a:t>of operational </a:t>
            </a:r>
            <a:r>
              <a:rPr lang="en-US" dirty="0" smtClean="0"/>
              <a:t>platforms</a:t>
            </a:r>
            <a:endParaRPr lang="en-US" dirty="0"/>
          </a:p>
          <a:p>
            <a:r>
              <a:rPr lang="en-US" dirty="0"/>
              <a:t>Lack of technical infrastructure &amp; skills</a:t>
            </a:r>
          </a:p>
          <a:p>
            <a:r>
              <a:rPr lang="en-US" dirty="0"/>
              <a:t>Limited buy-in from governments</a:t>
            </a:r>
          </a:p>
          <a:p>
            <a:r>
              <a:rPr lang="en-US" dirty="0"/>
              <a:t>Insufficient knowledge sharing</a:t>
            </a:r>
          </a:p>
          <a:p>
            <a:r>
              <a:rPr lang="en-US" dirty="0"/>
              <a:t>Lack of DNS education &amp; awareness</a:t>
            </a:r>
          </a:p>
        </p:txBody>
      </p:sp>
    </p:spTree>
    <p:custDataLst>
      <p:tags r:id="rId1"/>
    </p:custData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57158" y="928670"/>
            <a:ext cx="82296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Benefits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357290" y="1857363"/>
            <a:ext cx="7000924" cy="3357587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A lot of the importance for having an appropriate </a:t>
            </a:r>
            <a:r>
              <a:rPr lang="en-GB" dirty="0" err="1" smtClean="0"/>
              <a:t>ccTLD</a:t>
            </a:r>
            <a:r>
              <a:rPr lang="en-GB" dirty="0" smtClean="0"/>
              <a:t> comes down to search optimization. </a:t>
            </a:r>
          </a:p>
          <a:p>
            <a:endParaRPr lang="en-GB" dirty="0"/>
          </a:p>
          <a:p>
            <a:r>
              <a:rPr lang="en-GB" dirty="0" smtClean="0"/>
              <a:t>Some of the benefits of having a </a:t>
            </a:r>
            <a:r>
              <a:rPr lang="en-GB" dirty="0" err="1" smtClean="0"/>
              <a:t>ccTLD</a:t>
            </a:r>
            <a:r>
              <a:rPr lang="en-GB" dirty="0" smtClean="0"/>
              <a:t> are that people are slightly more likely to trust them and they will rank better in certain countries. </a:t>
            </a:r>
          </a:p>
          <a:p>
            <a:endParaRPr lang="en-GB" dirty="0"/>
          </a:p>
          <a:p>
            <a:r>
              <a:rPr lang="en-GB" dirty="0" smtClean="0"/>
              <a:t>Anyone in the world can get a.com address and having the extra few letters in front of it may seem more trustworthy and official.</a:t>
            </a:r>
            <a:endParaRPr lang="en-GB" dirty="0"/>
          </a:p>
        </p:txBody>
      </p:sp>
    </p:spTree>
    <p:custDataLst>
      <p:tags r:id="rId1"/>
    </p:custData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c of d world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lum bright="20000"/>
          </a:blip>
          <a:stretch>
            <a:fillRect/>
          </a:stretch>
        </p:blipFill>
        <p:spPr>
          <a:xfrm>
            <a:off x="1142976" y="1500174"/>
            <a:ext cx="7151330" cy="3431896"/>
          </a:xfrm>
          <a:prstGeom prst="rect">
            <a:avLst/>
          </a:prstGeom>
          <a:effectLst>
            <a:glow rad="101600">
              <a:schemeClr val="accent2">
                <a:lumMod val="75000"/>
                <a:alpha val="60000"/>
              </a:schemeClr>
            </a:glow>
          </a:effectLst>
          <a:scene3d>
            <a:camera prst="orthographicFront"/>
            <a:lightRig rig="sunset" dir="t"/>
          </a:scene3d>
          <a:sp3d prstMaterial="softEdge"/>
        </p:spPr>
      </p:pic>
    </p:spTree>
    <p:custDataLst>
      <p:tags r:id="rId1"/>
    </p:custData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1285852" y="1000108"/>
            <a:ext cx="6572296" cy="107157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Conclusion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928662" y="1785927"/>
            <a:ext cx="7215238" cy="3429024"/>
          </a:xfrm>
        </p:spPr>
        <p:txBody>
          <a:bodyPr/>
          <a:lstStyle/>
          <a:p>
            <a:r>
              <a:rPr lang="en-US" dirty="0"/>
              <a:t>Internet development &amp; uptake</a:t>
            </a:r>
          </a:p>
          <a:p>
            <a:r>
              <a:rPr lang="en-US" dirty="0"/>
              <a:t>Enable participation in international policy &amp; technical development </a:t>
            </a:r>
            <a:r>
              <a:rPr lang="en-US" dirty="0" err="1"/>
              <a:t>fora</a:t>
            </a:r>
            <a:endParaRPr lang="en-US" dirty="0"/>
          </a:p>
          <a:p>
            <a:r>
              <a:rPr lang="en-US" dirty="0"/>
              <a:t>Part of national branding</a:t>
            </a:r>
          </a:p>
          <a:p>
            <a:r>
              <a:rPr lang="en-US" dirty="0"/>
              <a:t>Facilitate ICT skills development</a:t>
            </a:r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newsfla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  <p:custDataLst>
              <p:tags r:id="rId2"/>
            </p:custDataLst>
          </p:nvPr>
        </p:nvSpPr>
        <p:spPr>
          <a:xfrm>
            <a:off x="4000496" y="2786058"/>
            <a:ext cx="4457704" cy="1470025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NiRA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Update</a:t>
            </a:r>
          </a:p>
        </p:txBody>
      </p:sp>
      <p:pic>
        <p:nvPicPr>
          <p:cNvPr id="3" name="Picture 2" descr="africa_500s.jp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142976" y="928669"/>
            <a:ext cx="3500462" cy="4606609"/>
          </a:xfrm>
          <a:prstGeom prst="rect">
            <a:avLst/>
          </a:prstGeom>
          <a:scene3d>
            <a:camera prst="perspectiveContrastingRightFacing"/>
            <a:lightRig rig="sunset" dir="t"/>
          </a:scene3d>
          <a:sp3d z="63500" prstMaterial="softEdge"/>
        </p:spPr>
      </p:pic>
      <p:pic>
        <p:nvPicPr>
          <p:cNvPr id="4" name="Picture 3" descr="africa_500s.jp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rcRect l="24536" t="30508" r="35316" b="44068"/>
          <a:stretch>
            <a:fillRect/>
          </a:stretch>
        </p:blipFill>
        <p:spPr>
          <a:xfrm>
            <a:off x="6357950" y="1142984"/>
            <a:ext cx="1698544" cy="14154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139700">
              <a:schemeClr val="accent2">
                <a:lumMod val="40000"/>
                <a:lumOff val="60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sunset" dir="t"/>
          </a:scene3d>
          <a:sp3d contourW="7620" prstMaterial="softEdge">
            <a:bevelT w="95250" h="31750"/>
            <a:contourClr>
              <a:srgbClr val="333333"/>
            </a:contourClr>
          </a:sp3d>
        </p:spPr>
      </p:pic>
    </p:spTree>
    <p:custDataLst>
      <p:tags r:id="rId1"/>
    </p:custDataLst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  <p:custDataLst>
              <p:tags r:id="rId2"/>
            </p:custDataLst>
          </p:nvPr>
        </p:nvSpPr>
        <p:spPr>
          <a:xfrm>
            <a:off x="714348" y="1214422"/>
            <a:ext cx="7646987" cy="321471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Importance </a:t>
            </a:r>
            <a:br>
              <a:rPr lang="en-US" sz="4000" b="1" dirty="0" smtClean="0">
                <a:solidFill>
                  <a:srgbClr val="FF0000"/>
                </a:solidFill>
              </a:rPr>
            </a:br>
            <a:r>
              <a:rPr lang="en-US" sz="4000" b="1" dirty="0" smtClean="0">
                <a:solidFill>
                  <a:srgbClr val="FF0000"/>
                </a:solidFill>
              </a:rPr>
              <a:t>of </a:t>
            </a:r>
            <a:r>
              <a:rPr lang="en-US" sz="4000" b="1" dirty="0" err="1" smtClean="0">
                <a:solidFill>
                  <a:srgbClr val="FF0000"/>
                </a:solidFill>
              </a:rPr>
              <a:t>ccTLDs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>
                <a:solidFill>
                  <a:srgbClr val="FF0000"/>
                </a:solidFill>
              </a:rPr>
              <a:t>in </a:t>
            </a:r>
            <a:r>
              <a:rPr lang="en-US" sz="4000" b="1" dirty="0" smtClean="0">
                <a:solidFill>
                  <a:srgbClr val="FF0000"/>
                </a:solidFill>
              </a:rPr>
              <a:t>the Society</a:t>
            </a:r>
            <a:br>
              <a:rPr lang="en-US" sz="4000" b="1" dirty="0" smtClean="0">
                <a:solidFill>
                  <a:srgbClr val="FF0000"/>
                </a:solidFill>
              </a:rPr>
            </a:br>
            <a:r>
              <a:rPr lang="en-US" sz="4000" b="1" dirty="0" smtClean="0">
                <a:solidFill>
                  <a:srgbClr val="FF0000"/>
                </a:solidFill>
              </a:rPr>
              <a:t> – Nigeria and You.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2786050" y="4286256"/>
            <a:ext cx="3400436" cy="771523"/>
          </a:xfrm>
        </p:spPr>
        <p:txBody>
          <a:bodyPr>
            <a:normAutofit fontScale="85000" lnSpcReduction="20000"/>
          </a:bodyPr>
          <a:lstStyle/>
          <a:p>
            <a:pPr algn="r">
              <a:lnSpc>
                <a:spcPct val="90000"/>
              </a:lnSpc>
            </a:pPr>
            <a:r>
              <a:rPr lang="en-US" sz="2000" b="1" dirty="0" smtClean="0">
                <a:solidFill>
                  <a:srgbClr val="002060"/>
                </a:solidFill>
              </a:rPr>
              <a:t>Akinbo A. A. Cornerstone</a:t>
            </a:r>
            <a:endParaRPr lang="en-US" sz="2000" b="1" dirty="0">
              <a:solidFill>
                <a:srgbClr val="002060"/>
              </a:solidFill>
            </a:endParaRPr>
          </a:p>
          <a:p>
            <a:pPr algn="r">
              <a:lnSpc>
                <a:spcPct val="90000"/>
              </a:lnSpc>
            </a:pPr>
            <a:r>
              <a:rPr lang="en-US" sz="2000" b="1" dirty="0" smtClean="0">
                <a:solidFill>
                  <a:srgbClr val="002060"/>
                </a:solidFill>
              </a:rPr>
              <a:t>CETL, My Nigeria Online (</a:t>
            </a:r>
            <a:r>
              <a:rPr lang="en-US" sz="2000" b="1" dirty="0" err="1" smtClean="0">
                <a:solidFill>
                  <a:srgbClr val="002060"/>
                </a:solidFill>
              </a:rPr>
              <a:t>MyNOL</a:t>
            </a:r>
            <a:r>
              <a:rPr lang="en-US" sz="2000" b="1" dirty="0" smtClean="0">
                <a:solidFill>
                  <a:srgbClr val="002060"/>
                </a:solidFill>
              </a:rPr>
              <a:t>)</a:t>
            </a:r>
            <a:endParaRPr lang="en-US" sz="2000" b="1" dirty="0">
              <a:solidFill>
                <a:srgbClr val="002060"/>
              </a:solidFill>
            </a:endParaRPr>
          </a:p>
          <a:p>
            <a:pPr algn="r">
              <a:lnSpc>
                <a:spcPct val="90000"/>
              </a:lnSpc>
            </a:pPr>
            <a:r>
              <a:rPr lang="en-US" sz="2000" b="1" dirty="0" smtClean="0">
                <a:solidFill>
                  <a:srgbClr val="002060"/>
                </a:solidFill>
              </a:rPr>
              <a:t>Wednesday, September 14th, 2011</a:t>
            </a:r>
            <a:endParaRPr lang="en-US" sz="2000" b="1" dirty="0">
              <a:solidFill>
                <a:srgbClr val="00206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57158" y="857232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Executives of the Board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142976" y="2786058"/>
            <a:ext cx="7318402" cy="1785950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80000"/>
              </a:lnSpc>
              <a:buNone/>
            </a:pPr>
            <a:r>
              <a:rPr lang="en-US" dirty="0" smtClean="0"/>
              <a:t>Know your </a:t>
            </a:r>
            <a:r>
              <a:rPr lang="en-US" dirty="0" err="1" smtClean="0"/>
              <a:t>NiRA</a:t>
            </a:r>
            <a:r>
              <a:rPr lang="en-US" dirty="0" smtClean="0"/>
              <a:t> Officials. </a:t>
            </a:r>
          </a:p>
          <a:p>
            <a:pPr algn="ctr">
              <a:lnSpc>
                <a:spcPct val="80000"/>
              </a:lnSpc>
              <a:buNone/>
            </a:pPr>
            <a:r>
              <a:rPr lang="en-US" dirty="0" smtClean="0"/>
              <a:t>Visit the official site on </a:t>
            </a:r>
          </a:p>
          <a:p>
            <a:pPr algn="ctr">
              <a:lnSpc>
                <a:spcPct val="80000"/>
              </a:lnSpc>
              <a:buNone/>
            </a:pPr>
            <a:r>
              <a:rPr lang="en-US" sz="6400" dirty="0" smtClean="0"/>
              <a:t>www.nira.org.ng</a:t>
            </a:r>
            <a:r>
              <a:rPr lang="en-US" dirty="0" smtClean="0"/>
              <a:t>.</a:t>
            </a:r>
            <a:endParaRPr lang="en-US" dirty="0"/>
          </a:p>
          <a:p>
            <a:pPr>
              <a:lnSpc>
                <a:spcPct val="80000"/>
              </a:lnSpc>
              <a:buFont typeface="Wingdings" pitchFamily="1" charset="2"/>
              <a:buNone/>
            </a:pPr>
            <a:endParaRPr lang="en-US" sz="1400" dirty="0"/>
          </a:p>
        </p:txBody>
      </p:sp>
    </p:spTree>
    <p:custDataLst>
      <p:tags r:id="rId1"/>
    </p:custData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1500166" y="928670"/>
            <a:ext cx="6829444" cy="77472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Current </a:t>
            </a:r>
            <a:r>
              <a:rPr lang="en-US" b="1" dirty="0" smtClean="0">
                <a:solidFill>
                  <a:srgbClr val="FF0000"/>
                </a:solidFill>
              </a:rPr>
              <a:t>Focus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357290" y="1571611"/>
            <a:ext cx="6715172" cy="357190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Constitutional </a:t>
            </a:r>
            <a:r>
              <a:rPr lang="en-US" dirty="0" smtClean="0"/>
              <a:t>Amendments</a:t>
            </a:r>
            <a:endParaRPr lang="en-US" dirty="0"/>
          </a:p>
          <a:p>
            <a:r>
              <a:rPr lang="en-US" dirty="0"/>
              <a:t>Fundraising </a:t>
            </a:r>
            <a:r>
              <a:rPr lang="en-US" dirty="0" smtClean="0"/>
              <a:t>Campaign</a:t>
            </a:r>
            <a:endParaRPr lang="en-US" dirty="0"/>
          </a:p>
          <a:p>
            <a:r>
              <a:rPr lang="en-US" dirty="0"/>
              <a:t>Communications &amp; awareness</a:t>
            </a:r>
          </a:p>
          <a:p>
            <a:pPr lvl="1"/>
            <a:r>
              <a:rPr lang="en-US" dirty="0"/>
              <a:t>Participation in strategic events</a:t>
            </a:r>
          </a:p>
          <a:p>
            <a:pPr lvl="1"/>
            <a:r>
              <a:rPr lang="en-US" dirty="0"/>
              <a:t>More active communication with </a:t>
            </a:r>
            <a:r>
              <a:rPr lang="en-US" dirty="0" err="1" smtClean="0"/>
              <a:t>NiRA</a:t>
            </a:r>
            <a:endParaRPr lang="en-US" dirty="0"/>
          </a:p>
          <a:p>
            <a:pPr lvl="1"/>
            <a:r>
              <a:rPr lang="en-US" dirty="0"/>
              <a:t>Branding &amp; reviving mailing lists</a:t>
            </a:r>
          </a:p>
          <a:p>
            <a:pPr lvl="1"/>
            <a:r>
              <a:rPr lang="en-US" dirty="0"/>
              <a:t>Regular website update &amp; translation</a:t>
            </a:r>
          </a:p>
        </p:txBody>
      </p:sp>
    </p:spTree>
    <p:custDataLst>
      <p:tags r:id="rId1"/>
    </p:custData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285720" y="857232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Current focus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142976" y="1785927"/>
            <a:ext cx="7143800" cy="342902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Member mobilization</a:t>
            </a:r>
          </a:p>
          <a:p>
            <a:r>
              <a:rPr lang="en-US" dirty="0"/>
              <a:t>Capacity building</a:t>
            </a:r>
          </a:p>
          <a:p>
            <a:pPr lvl="1"/>
            <a:r>
              <a:rPr lang="en-US" dirty="0"/>
              <a:t>IPv6, registry management tools, etc</a:t>
            </a:r>
          </a:p>
          <a:p>
            <a:pPr lvl="1"/>
            <a:r>
              <a:rPr lang="en-US" dirty="0" smtClean="0"/>
              <a:t>establishment </a:t>
            </a:r>
            <a:r>
              <a:rPr lang="en-US" dirty="0"/>
              <a:t>&amp; best practices</a:t>
            </a:r>
          </a:p>
          <a:p>
            <a:pPr lvl="1"/>
            <a:r>
              <a:rPr lang="en-US" dirty="0"/>
              <a:t>Event in early </a:t>
            </a:r>
            <a:r>
              <a:rPr lang="en-US" dirty="0" smtClean="0"/>
              <a:t>2011 </a:t>
            </a:r>
            <a:r>
              <a:rPr lang="en-US" dirty="0"/>
              <a:t>&amp; </a:t>
            </a:r>
            <a:r>
              <a:rPr lang="en-US" dirty="0" smtClean="0"/>
              <a:t>AGM, others thereafter</a:t>
            </a:r>
            <a:endParaRPr lang="en-US" dirty="0"/>
          </a:p>
          <a:p>
            <a:r>
              <a:rPr lang="en-US" dirty="0"/>
              <a:t>MOU with strategic organizations</a:t>
            </a:r>
          </a:p>
        </p:txBody>
      </p:sp>
    </p:spTree>
    <p:custDataLst>
      <p:tags r:id="rId1"/>
    </p:custData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iNT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388" y="4617272"/>
            <a:ext cx="2500848" cy="1669248"/>
          </a:xfrm>
          <a:prstGeom prst="rect">
            <a:avLst/>
          </a:prstGeom>
          <a:scene3d>
            <a:camera prst="isometricOffAxis2Left"/>
            <a:lightRig rig="threePt" dir="t"/>
          </a:scene3d>
          <a:sp3d prstMaterial="flat"/>
        </p:spPr>
      </p:pic>
    </p:spTree>
  </p:cSld>
  <p:clrMapOvr>
    <a:masterClrMapping/>
  </p:clrMapOvr>
  <p:transition spd="slow">
    <p:newsflash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ctrTitle"/>
            <p:custDataLst>
              <p:tags r:id="rId2"/>
            </p:custDataLst>
          </p:nvPr>
        </p:nvSpPr>
        <p:spPr>
          <a:xfrm>
            <a:off x="4714876" y="2071678"/>
            <a:ext cx="1242994" cy="1470025"/>
          </a:xfrm>
        </p:spPr>
        <p:txBody>
          <a:bodyPr>
            <a:no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sym typeface="Wingdings" pitchFamily="1" charset="2"/>
              </a:rPr>
              <a:t></a:t>
            </a:r>
            <a:endParaRPr lang="en-US" sz="9600" dirty="0">
              <a:solidFill>
                <a:srgbClr val="FF0000"/>
              </a:solidFill>
            </a:endParaRP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4786314" y="3571876"/>
            <a:ext cx="3386136" cy="1071570"/>
          </a:xfrm>
        </p:spPr>
        <p:txBody>
          <a:bodyPr>
            <a:normAutofit/>
          </a:bodyPr>
          <a:lstStyle/>
          <a:p>
            <a:endParaRPr lang="en-US" dirty="0"/>
          </a:p>
          <a:p>
            <a:pPr algn="r"/>
            <a:r>
              <a:rPr lang="en-US" sz="2400" dirty="0">
                <a:solidFill>
                  <a:srgbClr val="FF0000"/>
                </a:solidFill>
              </a:rPr>
              <a:t>http://</a:t>
            </a:r>
            <a:r>
              <a:rPr lang="en-US" sz="2400" dirty="0" smtClean="0">
                <a:solidFill>
                  <a:srgbClr val="FF0000"/>
                </a:solidFill>
              </a:rPr>
              <a:t>www.nira.com.ng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>
            <p:custDataLst>
              <p:tags r:id="rId4"/>
            </p:custDataLst>
          </p:nvPr>
        </p:nvSpPr>
        <p:spPr>
          <a:xfrm>
            <a:off x="4572000" y="3143248"/>
            <a:ext cx="35718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Thank you.</a:t>
            </a:r>
            <a:endParaRPr lang="en-GB" sz="6000" dirty="0"/>
          </a:p>
        </p:txBody>
      </p:sp>
      <p:pic>
        <p:nvPicPr>
          <p:cNvPr id="6" name="Picture 5" descr="africa_500s.jp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142976" y="928669"/>
            <a:ext cx="3500462" cy="4606609"/>
          </a:xfrm>
          <a:prstGeom prst="rect">
            <a:avLst/>
          </a:prstGeom>
          <a:scene3d>
            <a:camera prst="perspectiveContrastingRightFacing"/>
            <a:lightRig rig="sunset" dir="t"/>
          </a:scene3d>
          <a:sp3d z="63500" prstMaterial="softEdge"/>
        </p:spPr>
      </p:pic>
      <p:pic>
        <p:nvPicPr>
          <p:cNvPr id="7" name="Picture 6" descr="africa_500s.jp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rcRect l="24536" t="30508" r="35316" b="44068"/>
          <a:stretch>
            <a:fillRect/>
          </a:stretch>
        </p:blipFill>
        <p:spPr>
          <a:xfrm>
            <a:off x="5786446" y="1142984"/>
            <a:ext cx="1698544" cy="14154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139700">
              <a:schemeClr val="accent2">
                <a:lumMod val="40000"/>
                <a:lumOff val="60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sunset" dir="t"/>
          </a:scene3d>
          <a:sp3d contourW="7620" prstMaterial="softEdge">
            <a:bevelT w="95250" h="31750"/>
            <a:contourClr>
              <a:srgbClr val="333333"/>
            </a:contourClr>
          </a:sp3d>
        </p:spPr>
      </p:pic>
    </p:spTree>
    <p:custDataLst>
      <p:tags r:id="rId1"/>
    </p:custDataLst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newsfla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214678" y="1000108"/>
            <a:ext cx="5113319" cy="1462087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Focal Presentation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182688" y="2763839"/>
            <a:ext cx="7104088" cy="2451112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sz="4400" b="1" dirty="0" err="1"/>
              <a:t>ccTLDs</a:t>
            </a:r>
            <a:r>
              <a:rPr lang="en-US" sz="4400" b="1" dirty="0"/>
              <a:t> in </a:t>
            </a:r>
            <a:r>
              <a:rPr lang="en-US" sz="4400" b="1" dirty="0" smtClean="0"/>
              <a:t>the Society</a:t>
            </a:r>
            <a:endParaRPr lang="en-US" sz="4400" b="1" dirty="0"/>
          </a:p>
          <a:p>
            <a:pPr marL="609600" indent="-609600">
              <a:buFontTx/>
              <a:buAutoNum type="arabicPeriod"/>
            </a:pPr>
            <a:endParaRPr lang="en-US" sz="2400" b="1" dirty="0"/>
          </a:p>
          <a:p>
            <a:pPr marL="609600" indent="-609600">
              <a:buFontTx/>
              <a:buAutoNum type="arabicPeriod"/>
            </a:pPr>
            <a:r>
              <a:rPr lang="en-US" sz="4400" b="1" dirty="0" err="1" smtClean="0"/>
              <a:t>NiRA</a:t>
            </a:r>
            <a:r>
              <a:rPr lang="en-US" sz="4400" b="1" dirty="0" smtClean="0"/>
              <a:t> </a:t>
            </a:r>
            <a:r>
              <a:rPr lang="en-US" sz="4400" b="1" dirty="0"/>
              <a:t>Update</a:t>
            </a:r>
          </a:p>
        </p:txBody>
      </p:sp>
    </p:spTree>
    <p:custDataLst>
      <p:tags r:id="rId1"/>
    </p:custData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frica_500s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142976" y="928669"/>
            <a:ext cx="3500462" cy="4606609"/>
          </a:xfrm>
          <a:prstGeom prst="rect">
            <a:avLst/>
          </a:prstGeom>
          <a:scene3d>
            <a:camera prst="perspectiveContrastingRightFacing"/>
            <a:lightRig rig="sunset" dir="t"/>
          </a:scene3d>
          <a:sp3d z="63500" prstMaterial="softEdge"/>
        </p:spPr>
      </p:pic>
      <p:pic>
        <p:nvPicPr>
          <p:cNvPr id="4" name="Picture 3" descr="africa_500s.jp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rcRect l="24536" t="30508" r="35316" b="44068"/>
          <a:stretch>
            <a:fillRect/>
          </a:stretch>
        </p:blipFill>
        <p:spPr>
          <a:xfrm>
            <a:off x="6357950" y="1142984"/>
            <a:ext cx="1698544" cy="14154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139700">
              <a:schemeClr val="accent2">
                <a:lumMod val="40000"/>
                <a:lumOff val="60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sunset" dir="t"/>
          </a:scene3d>
          <a:sp3d contourW="7620" prstMaterial="softEdge">
            <a:bevelT w="95250" h="31750"/>
            <a:contourClr>
              <a:srgbClr val="333333"/>
            </a:contourClr>
          </a:sp3d>
        </p:spPr>
      </p:pic>
      <p:sp>
        <p:nvSpPr>
          <p:cNvPr id="20484" name="Rectangle 4"/>
          <p:cNvSpPr>
            <a:spLocks noGrp="1" noChangeArrowheads="1"/>
          </p:cNvSpPr>
          <p:nvPr>
            <p:ph type="ctrTitle"/>
            <p:custDataLst>
              <p:tags r:id="rId4"/>
            </p:custDataLst>
          </p:nvPr>
        </p:nvSpPr>
        <p:spPr>
          <a:xfrm>
            <a:off x="4071934" y="4572008"/>
            <a:ext cx="4214842" cy="714380"/>
          </a:xfrm>
          <a:noFill/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ccTLDs</a:t>
            </a:r>
            <a:r>
              <a:rPr lang="en-US" b="1" dirty="0">
                <a:solidFill>
                  <a:srgbClr val="FF0000"/>
                </a:solidFill>
              </a:rPr>
              <a:t> in </a:t>
            </a:r>
            <a:r>
              <a:rPr lang="en-US" b="1" dirty="0" smtClean="0">
                <a:solidFill>
                  <a:srgbClr val="FF0000"/>
                </a:solidFill>
              </a:rPr>
              <a:t>the Society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857224" y="1000108"/>
            <a:ext cx="7685087" cy="1462087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What is a </a:t>
            </a:r>
            <a:r>
              <a:rPr lang="en-US" b="1" dirty="0" err="1">
                <a:solidFill>
                  <a:srgbClr val="FF0000"/>
                </a:solidFill>
              </a:rPr>
              <a:t>ccTLD</a:t>
            </a:r>
            <a:r>
              <a:rPr lang="en-US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071538" y="2000240"/>
            <a:ext cx="7215238" cy="3143272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1" charset="2"/>
              <a:buNone/>
            </a:pPr>
            <a:r>
              <a:rPr lang="en-US" dirty="0"/>
              <a:t>Loosely defined, a country code top level </a:t>
            </a:r>
          </a:p>
          <a:p>
            <a:pPr>
              <a:buFont typeface="Wingdings" pitchFamily="1" charset="2"/>
              <a:buNone/>
            </a:pPr>
            <a:r>
              <a:rPr lang="en-US" dirty="0"/>
              <a:t>domain is a domain name allocated to a </a:t>
            </a:r>
          </a:p>
          <a:p>
            <a:pPr>
              <a:buFont typeface="Wingdings" pitchFamily="1" charset="2"/>
              <a:buNone/>
            </a:pPr>
            <a:r>
              <a:rPr lang="en-US" dirty="0"/>
              <a:t>specific country in terms of the domain </a:t>
            </a:r>
          </a:p>
          <a:p>
            <a:pPr>
              <a:buFont typeface="Wingdings" pitchFamily="1" charset="2"/>
              <a:buNone/>
            </a:pPr>
            <a:r>
              <a:rPr lang="en-US" dirty="0"/>
              <a:t>name system (DNS) tree &amp; is open to </a:t>
            </a:r>
          </a:p>
          <a:p>
            <a:pPr>
              <a:buFont typeface="Wingdings" pitchFamily="1" charset="2"/>
              <a:buNone/>
            </a:pPr>
            <a:r>
              <a:rPr lang="en-US" dirty="0"/>
              <a:t>having sub-domains below it</a:t>
            </a:r>
            <a:r>
              <a:rPr lang="en-US" dirty="0" smtClean="0"/>
              <a:t>. </a:t>
            </a:r>
          </a:p>
          <a:p>
            <a:pPr>
              <a:buFont typeface="Wingdings" pitchFamily="1" charset="2"/>
              <a:buNone/>
            </a:pPr>
            <a:endParaRPr lang="en-US" dirty="0" smtClean="0"/>
          </a:p>
          <a:p>
            <a:pPr>
              <a:buFont typeface="Wingdings" pitchFamily="1" charset="2"/>
              <a:buNone/>
            </a:pPr>
            <a:r>
              <a:rPr lang="en-US" dirty="0" smtClean="0"/>
              <a:t>(</a:t>
            </a:r>
            <a:r>
              <a:rPr lang="en-US" dirty="0" err="1"/>
              <a:t>e.g</a:t>
            </a:r>
            <a:r>
              <a:rPr lang="en-US" dirty="0" err="1" smtClean="0"/>
              <a:t>:.ke,.</a:t>
            </a:r>
            <a:r>
              <a:rPr lang="en-US" dirty="0" err="1"/>
              <a:t>mg</a:t>
            </a:r>
            <a:r>
              <a:rPr lang="en-US" dirty="0" err="1" smtClean="0"/>
              <a:t>,.</a:t>
            </a:r>
            <a:r>
              <a:rPr lang="en-US" dirty="0" err="1"/>
              <a:t>za</a:t>
            </a:r>
            <a:r>
              <a:rPr lang="en-US" dirty="0" err="1" smtClean="0"/>
              <a:t>,.mz</a:t>
            </a:r>
            <a:r>
              <a:rPr lang="en-US" dirty="0" smtClean="0"/>
              <a:t>, .ca and yours truly .</a:t>
            </a:r>
            <a:r>
              <a:rPr lang="en-US" dirty="0" err="1" smtClean="0"/>
              <a:t>ng</a:t>
            </a:r>
            <a:r>
              <a:rPr lang="en-US" dirty="0" smtClean="0"/>
              <a:t>)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642910" y="785794"/>
            <a:ext cx="7685087" cy="1462087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ccTLD</a:t>
            </a:r>
            <a:r>
              <a:rPr lang="en-US" b="1" dirty="0">
                <a:solidFill>
                  <a:srgbClr val="FF0000"/>
                </a:solidFill>
              </a:rPr>
              <a:t> functions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357290" y="2214554"/>
            <a:ext cx="6572296" cy="292895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Promote domain name space</a:t>
            </a:r>
          </a:p>
          <a:p>
            <a:r>
              <a:rPr lang="en-US" dirty="0"/>
              <a:t>Local policy development</a:t>
            </a:r>
          </a:p>
          <a:p>
            <a:r>
              <a:rPr lang="en-US" dirty="0"/>
              <a:t>Participation in international </a:t>
            </a:r>
            <a:r>
              <a:rPr lang="en-US" dirty="0" err="1"/>
              <a:t>fora</a:t>
            </a:r>
            <a:endParaRPr lang="en-US" dirty="0"/>
          </a:p>
          <a:p>
            <a:pPr lvl="1"/>
            <a:r>
              <a:rPr lang="en-US" dirty="0"/>
              <a:t>ICANN, IGF, etc</a:t>
            </a:r>
          </a:p>
          <a:p>
            <a:r>
              <a:rPr lang="en-US" dirty="0"/>
              <a:t>Online country branding</a:t>
            </a:r>
          </a:p>
          <a:p>
            <a:r>
              <a:rPr lang="en-US" dirty="0"/>
              <a:t>National pride</a:t>
            </a:r>
          </a:p>
        </p:txBody>
      </p:sp>
    </p:spTree>
    <p:custDataLst>
      <p:tags r:id="rId1"/>
    </p:custData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642910" y="857232"/>
            <a:ext cx="7685087" cy="1462087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ccTLD</a:t>
            </a:r>
            <a:r>
              <a:rPr lang="en-US" b="1" dirty="0">
                <a:solidFill>
                  <a:srgbClr val="FF0000"/>
                </a:solidFill>
              </a:rPr>
              <a:t> functions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000100" y="1928803"/>
            <a:ext cx="7358114" cy="2857520"/>
          </a:xfrm>
        </p:spPr>
        <p:txBody>
          <a:bodyPr/>
          <a:lstStyle/>
          <a:p>
            <a:r>
              <a:rPr lang="en-US" dirty="0"/>
              <a:t>Internet &amp; e-business uptake</a:t>
            </a:r>
          </a:p>
          <a:p>
            <a:r>
              <a:rPr lang="en-US" dirty="0"/>
              <a:t>Economic development thru competition</a:t>
            </a:r>
          </a:p>
          <a:p>
            <a:pPr lvl="1"/>
            <a:r>
              <a:rPr lang="en-US" dirty="0"/>
              <a:t>Registry</a:t>
            </a:r>
          </a:p>
          <a:p>
            <a:pPr lvl="1"/>
            <a:r>
              <a:rPr lang="en-US" dirty="0"/>
              <a:t>Registrar</a:t>
            </a:r>
          </a:p>
          <a:p>
            <a:pPr lvl="1"/>
            <a:r>
              <a:rPr lang="en-US" dirty="0"/>
              <a:t>Reseller</a:t>
            </a:r>
          </a:p>
        </p:txBody>
      </p:sp>
    </p:spTree>
    <p:custDataLst>
      <p:tags r:id="rId1"/>
    </p:custData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1MlMHUh219OvVLNrRu7p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va05RvfoZ35sQDcyOvoBO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UqhY1eIxz8sPDkcy9aAFR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6kBvZtSUewd3MyCB0w46K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6v6VZbtUDbtwvzV2HO15rg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CpK9kOFiFmi9kWnvefEEU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KIsgOKRwPptxqN7olG1zK3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BAyEVya3AL0TIcLQ94fVR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LCdFduiPs6jGNaAFS67CM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YMBvHQdChPLotJnJ37l4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9reaKo6zoY4KOWqgkGLKj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1pAftc8Ne4esMq3JUJSH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oJzmI6CvfR2A3MwGa5qwh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C2lEeCLrR1dfRdL98Cngb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2X88Ujtl3SwG26h28lPYcR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FAtDPhWR1qdfpmfAfznln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1dVdhzL6vq9MnLbAMuuZZ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A2JUCjhvDIBi0DtBonRyp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2BOpUxnNTPrCygIBZn5VU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6CZtpENSRn3eakpSEeJIx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j4lmrlAIimRbIx5boQ2MmT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lKdVSbu7U4Rgvbqr8I00X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zk5nc7IRbceMheguMBoKt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3dsGkp3DhzZWLhvvN9MtO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qNgoFJqBkjQhXnybXHNll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K7i5nqZxPM2p6UybWUYRLw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mUOdrd60IxmhbTPuYmo3S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2JUbbDWoBdAAXbzYFvLbu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qZ3nEhC1lq5HR5jg1s3jV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GBVDV0HThHbliU8NZELAS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ugktFptj7aLhjsr0mCkr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qgzp27kjbhh0GlU1LcsBz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B70ebFhgKNAPNb6UmViYn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ELA9ALnz1cEXFspNWF1U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pRyIVQQwiB5SseE14wTa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bPwDvyYDWtbamJASPxJuT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SM0a9VBv1mI1GIbhkhyFF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HiSVqcGlrgu8XKDlp31qs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v0UvL30a8RoaZPkAgmReo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rk3RGycrWemg4HheupOFU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xxLrDZSuDe9SRxSyw89Zk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MGGV3byCCMUZNw6eUczr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7cQJlWTGwV7hK4LIWGV1C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XRKmshdWpSFEzt4jPCIV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RwL1tcgSwyvLeZZZuBsAv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C6vhDCRiiG6YZeAqO1Fxm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8Nf5kP86tFuDTEvbzE1df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FgZKo3NrVYSwXH2xh19cd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tmkWUCs0v8Qj8Z6zq5j1K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hfSVtPnlAckchlRb9d1R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KnGO91mZ33BeMCps9bZUs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FEz2rHB4SbFXCXf6sqDw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HTdu9YW71Q4ZH2e6AFoZ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zOZsd2IygVFTWFPWxC8L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TCfdRmQY85BikouHKTpt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kO5zgD7LQpfJUnc0bmIhN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hEkrsQSflGfKir7i5cRmf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2At7uKH3KilKwrePagTA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ua4LSTgwqqk5BKXll7xi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pxVG3f1AtE7t5j2JSOMeS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6KMX7hdKyQrCIFDPzbMNh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qqPuRPVL3MCyKxQcP1uPX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Y7EEjCfIvI4v6uQyncFHB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xzuTGZLJ2WLsHQdviwk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ueqllgDhaf4Cg64OJyJKY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yl19IaGmbg5Y2k4xlI8sS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GQrJ9HzXBwUsF4kbytAN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xh3KKcd1Bw9RFbHY0ZNd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3zEZc99ER4CSj9FpWnKAU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jNp9uzsA0R9Yet5LZ4RW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fNSxjB2qt4EEgQz3EAcg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PNxZI5cDcwRl878vI67P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IlVbjbnFIXJeyChWfQyAo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jzdebVpgKo1v4wC7hR2Nl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V2iXMHkmItlD1lY50sfsc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c2xKk8yHxBJBDbVe8HWo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9rvg9cQAxTuAPgp2ncN1V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TqHM9MjyvOEDS6e3YmQX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63lFO6kKAEDoy4yn24gZn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VbnjNjerbXH3jEquXcdL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0uyavAjLG3sr7ahvi0w8t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HuLUWx74LCrVbTLDOD8p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LEDbxkEP4dFUVZq7y8yUD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ASxgcsUdf5wkM3oAELDCi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ZbZoKFbT03p4USmGlF9yn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oQ6IedYmLElKSlgNIe1m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VI8veXqYsJsDM8i1qYUEi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Fuctc24TTj4uK3Fjav0dD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RQsZZ1MPtzdeqPfD8RKHt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teRdECEpH1l4ohkRF3hJ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2mi8UpshwfMuoemjLTc2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tsxs3GjcKPk0me7Mmab4S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TmrXihcHpKMqKpGbyY6v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LmwwG3sGFsxl1TlwxSZms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rwkf7TzD7orPtsQb38ErB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JoU5JSG6y0ahya16n1Z3p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dVuI6bCcXmVnC22dyj0jc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PHgFqXRK60A7APYSMwTEoQ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sQv9sA4vc6abZB0Muul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mbxZ3atG26nqF1RA29CSR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hsR3BxxwOQKs6FXapqBPa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lFVMv7HKyBtEHCZssCMmhq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MKjA9bskI9WEU580yV8wh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GdUcCSKch1yhF6J1nm3t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Gec95AxZhJQRSgF1DAnox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lR1cbl8xWoYmAJErJ2msZ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W8lSj3hR2zUqAUuVvoq3w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vsLS1oRGHDHf46FXyAAw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6Cp1gwxMtOp5HsrKQlkAk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IgoIOa3jVYeGVSRi14f5m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q1DmqNtTBIAl8t08k8Va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QZocvOJebhAb3Z0Ca6YZV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pra9JXOwX2W8Fq4uBe7OID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m77ihQdZspKFz1f9VZJEp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Z95t0va1WaY2Dh5dxT1cO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nzXwM2AFVgs8GijxYR9Ga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VbTZB3dnlNrUjPdz4dfNYW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rnpYn1bYfgoV7XdNPHPrs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HxoY3HsQDcCOIH4189PYU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iyfsMOqP8gELvZfJlKjAG8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DI98ZJ3jnnJRGSzoXtwpD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jjevJOzFBtEZTGOVIIMjP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6fg1aTzUFZSkK9hpWvEa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4Q1brJclsv4spQTt0fKHM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dGYTz1LNDjl4eotxmPtf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xjejlRutof9SulxxpFfHJ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412</Words>
  <Application>Microsoft Office PowerPoint</Application>
  <PresentationFormat>On-screen Show (4:3)</PresentationFormat>
  <Paragraphs>93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Importance  of ccTLDs in the Society  – Nigeria and You.</vt:lpstr>
      <vt:lpstr>Slide 3</vt:lpstr>
      <vt:lpstr>Focal Presentation</vt:lpstr>
      <vt:lpstr>ccTLDs in the Society</vt:lpstr>
      <vt:lpstr>What is a ccTLD?</vt:lpstr>
      <vt:lpstr>Slide 7</vt:lpstr>
      <vt:lpstr>ccTLD functions</vt:lpstr>
      <vt:lpstr>ccTLD functions</vt:lpstr>
      <vt:lpstr> ccTLD functions</vt:lpstr>
      <vt:lpstr>ccTLD composition</vt:lpstr>
      <vt:lpstr>Characteristics</vt:lpstr>
      <vt:lpstr>Slide 13</vt:lpstr>
      <vt:lpstr>Past: Nigerian challenges</vt:lpstr>
      <vt:lpstr>Benefits</vt:lpstr>
      <vt:lpstr>Slide 16</vt:lpstr>
      <vt:lpstr>Conclusion</vt:lpstr>
      <vt:lpstr>Slide 18</vt:lpstr>
      <vt:lpstr>NiRA Update</vt:lpstr>
      <vt:lpstr>Executives of the Board</vt:lpstr>
      <vt:lpstr>Current Focus</vt:lpstr>
      <vt:lpstr>Current focus</vt:lpstr>
      <vt:lpstr>Slide 23</vt:lpstr>
      <vt:lpstr>Slide 24</vt:lpstr>
      <vt:lpstr>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you to know about ccTLDs in the Society – Nigeria and you.</dc:title>
  <dc:creator>Akinbo A. A. Cornerstone</dc:creator>
  <cp:lastModifiedBy>Akinbo A. A. Cornerstone</cp:lastModifiedBy>
  <cp:revision>46</cp:revision>
  <dcterms:created xsi:type="dcterms:W3CDTF">2011-08-09T21:28:55Z</dcterms:created>
  <dcterms:modified xsi:type="dcterms:W3CDTF">2011-09-14T09:34:42Z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oogle.Documents.Tracking">
    <vt:lpwstr>true</vt:lpwstr>
  </property>
</Properties>
</file>